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58" r:id="rId3"/>
    <p:sldId id="259" r:id="rId4"/>
    <p:sldId id="260" r:id="rId5"/>
    <p:sldId id="261" r:id="rId6"/>
    <p:sldId id="319" r:id="rId7"/>
    <p:sldId id="264" r:id="rId8"/>
    <p:sldId id="270" r:id="rId9"/>
    <p:sldId id="302" r:id="rId10"/>
    <p:sldId id="268" r:id="rId11"/>
    <p:sldId id="275" r:id="rId12"/>
    <p:sldId id="300" r:id="rId13"/>
    <p:sldId id="301" r:id="rId14"/>
    <p:sldId id="280" r:id="rId15"/>
    <p:sldId id="282" r:id="rId16"/>
    <p:sldId id="267" r:id="rId17"/>
    <p:sldId id="266" r:id="rId18"/>
    <p:sldId id="303" r:id="rId19"/>
    <p:sldId id="262" r:id="rId20"/>
    <p:sldId id="298" r:id="rId21"/>
    <p:sldId id="269" r:id="rId22"/>
    <p:sldId id="299" r:id="rId23"/>
    <p:sldId id="278" r:id="rId24"/>
    <p:sldId id="281" r:id="rId25"/>
    <p:sldId id="320" r:id="rId26"/>
    <p:sldId id="272" r:id="rId27"/>
  </p:sldIdLst>
  <p:sldSz cx="12192000" cy="6858000"/>
  <p:notesSz cx="6858000" cy="9144000"/>
  <p:embeddedFontLst>
    <p:embeddedFont>
      <p:font typeface="汉仪全唐诗简" panose="00020600040101010101" pitchFamily="18" charset="-122"/>
      <p:regular r:id="rId33"/>
    </p:embeddedFont>
    <p:embeddedFont>
      <p:font typeface="汉仪尚巍手书W" panose="00020600040101010101" pitchFamily="18" charset="-122"/>
      <p:regular r:id="rId34"/>
    </p:embeddedFont>
    <p:embeddedFont>
      <p:font typeface="汉仪长宋简" panose="02010600000101010101" pitchFamily="2" charset="-122"/>
      <p:regular r:id="rId35"/>
    </p:embeddedFont>
    <p:embeddedFont>
      <p:font typeface="字体圈欣意冠黑体" panose="00000500000000000000" pitchFamily="2" charset="-122"/>
      <p:regular r:id="rId36"/>
    </p:embeddedFont>
    <p:embeddedFont>
      <p:font typeface="Calibri" panose="020F0502020204030204" charset="0"/>
      <p:regular r:id="rId37"/>
      <p:bold r:id="rId38"/>
      <p:italic r:id="rId39"/>
      <p:bold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2E35"/>
    <a:srgbClr val="FDF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94660"/>
  </p:normalViewPr>
  <p:slideViewPr>
    <p:cSldViewPr snapToGrid="0">
      <p:cViewPr>
        <p:scale>
          <a:sx n="66" d="100"/>
          <a:sy n="66" d="100"/>
        </p:scale>
        <p:origin x="676" y="6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35.xml"/><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汉仪全唐诗简"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汉仪全唐诗简" panose="00020600040101010101" pitchFamily="18" charset="-122"/>
              </a:rPr>
            </a:fld>
            <a:endParaRPr lang="zh-CN" altLang="en-US">
              <a:ea typeface="汉仪全唐诗简"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汉仪全唐诗简"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汉仪全唐诗简" panose="00020600040101010101" pitchFamily="18" charset="-122"/>
              </a:rPr>
            </a:fld>
            <a:endParaRPr lang="zh-CN" altLang="en-US">
              <a:ea typeface="汉仪全唐诗简" panose="00020600040101010101"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全唐诗简" panose="00020600040101010101" pitchFamily="18" charset="-122"/>
                <a:ea typeface="汉仪全唐诗简" panose="00020600040101010101"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全唐诗简" panose="00020600040101010101" pitchFamily="18" charset="-122"/>
                <a:ea typeface="汉仪全唐诗简" panose="00020600040101010101" pitchFamily="18" charset="-122"/>
              </a:defRPr>
            </a:lvl1pPr>
          </a:lstStyle>
          <a:p>
            <a:fld id="{7AC72133-FDB1-4EBB-82C7-D9A58695EBA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全唐诗简" panose="00020600040101010101" pitchFamily="18" charset="-122"/>
                <a:ea typeface="汉仪全唐诗简" panose="00020600040101010101"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全唐诗简" panose="00020600040101010101" pitchFamily="18" charset="-122"/>
                <a:ea typeface="汉仪全唐诗简" panose="00020600040101010101" pitchFamily="18" charset="-122"/>
              </a:defRPr>
            </a:lvl1pPr>
          </a:lstStyle>
          <a:p>
            <a:fld id="{0A155607-B887-4C68-B1A2-64A749B3A3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全唐诗简" panose="00020600040101010101" pitchFamily="18" charset="-122"/>
        <a:ea typeface="汉仪全唐诗简" panose="00020600040101010101" pitchFamily="18" charset="-122"/>
        <a:cs typeface="+mn-cs"/>
      </a:defRPr>
    </a:lvl1pPr>
    <a:lvl2pPr marL="457200" algn="l" defTabSz="914400" rtl="0" eaLnBrk="1" latinLnBrk="0" hangingPunct="1">
      <a:defRPr sz="1200" kern="1200">
        <a:solidFill>
          <a:schemeClr val="tx1"/>
        </a:solidFill>
        <a:latin typeface="汉仪全唐诗简" panose="00020600040101010101" pitchFamily="18" charset="-122"/>
        <a:ea typeface="汉仪全唐诗简" panose="00020600040101010101" pitchFamily="18" charset="-122"/>
        <a:cs typeface="+mn-cs"/>
      </a:defRPr>
    </a:lvl2pPr>
    <a:lvl3pPr marL="914400" algn="l" defTabSz="914400" rtl="0" eaLnBrk="1" latinLnBrk="0" hangingPunct="1">
      <a:defRPr sz="1200" kern="1200">
        <a:solidFill>
          <a:schemeClr val="tx1"/>
        </a:solidFill>
        <a:latin typeface="汉仪全唐诗简" panose="00020600040101010101" pitchFamily="18" charset="-122"/>
        <a:ea typeface="汉仪全唐诗简" panose="00020600040101010101" pitchFamily="18" charset="-122"/>
        <a:cs typeface="+mn-cs"/>
      </a:defRPr>
    </a:lvl3pPr>
    <a:lvl4pPr marL="1371600" algn="l" defTabSz="914400" rtl="0" eaLnBrk="1" latinLnBrk="0" hangingPunct="1">
      <a:defRPr sz="1200" kern="1200">
        <a:solidFill>
          <a:schemeClr val="tx1"/>
        </a:solidFill>
        <a:latin typeface="汉仪全唐诗简" panose="00020600040101010101" pitchFamily="18" charset="-122"/>
        <a:ea typeface="汉仪全唐诗简" panose="00020600040101010101" pitchFamily="18" charset="-122"/>
        <a:cs typeface="+mn-cs"/>
      </a:defRPr>
    </a:lvl4pPr>
    <a:lvl5pPr marL="1828800" algn="l" defTabSz="914400" rtl="0" eaLnBrk="1" latinLnBrk="0" hangingPunct="1">
      <a:defRPr sz="1200" kern="1200">
        <a:solidFill>
          <a:schemeClr val="tx1"/>
        </a:solidFill>
        <a:latin typeface="汉仪全唐诗简" panose="00020600040101010101" pitchFamily="18" charset="-122"/>
        <a:ea typeface="汉仪全唐诗简"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E303B8E2-13E6-404B-970A-39EB06BA273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C13124-9682-42B6-8B6E-5CFA590FFB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全唐诗简" panose="00020600040101010101" pitchFamily="18" charset="-122"/>
                <a:ea typeface="汉仪全唐诗简" panose="00020600040101010101" pitchFamily="18" charset="-122"/>
              </a:defRPr>
            </a:lvl1pPr>
          </a:lstStyle>
          <a:p>
            <a:fld id="{E303B8E2-13E6-404B-970A-39EB06BA273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全唐诗简" panose="00020600040101010101" pitchFamily="18" charset="-122"/>
                <a:ea typeface="汉仪全唐诗简"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全唐诗简" panose="00020600040101010101" pitchFamily="18" charset="-122"/>
                <a:ea typeface="汉仪全唐诗简" panose="00020600040101010101" pitchFamily="18" charset="-122"/>
              </a:defRPr>
            </a:lvl1pPr>
          </a:lstStyle>
          <a:p>
            <a:fld id="{C4C13124-9682-42B6-8B6E-5CFA590FFB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全唐诗简" panose="00020600040101010101" pitchFamily="18" charset="-122"/>
          <a:ea typeface="汉仪全唐诗简"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全唐诗简" panose="00020600040101010101" pitchFamily="18" charset="-122"/>
          <a:ea typeface="汉仪全唐诗简"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全唐诗简" panose="00020600040101010101" pitchFamily="18" charset="-122"/>
          <a:ea typeface="汉仪全唐诗简"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全唐诗简" panose="00020600040101010101" pitchFamily="18" charset="-122"/>
          <a:ea typeface="汉仪全唐诗简"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全唐诗简" panose="00020600040101010101" pitchFamily="18" charset="-122"/>
          <a:ea typeface="汉仪全唐诗简"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全唐诗简" panose="00020600040101010101" pitchFamily="18" charset="-122"/>
          <a:ea typeface="汉仪全唐诗简"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15.png"/><Relationship Id="rId7" Type="http://schemas.openxmlformats.org/officeDocument/2006/relationships/tags" Target="../tags/tag16.xml"/><Relationship Id="rId6" Type="http://schemas.openxmlformats.org/officeDocument/2006/relationships/image" Target="../media/image14.png"/><Relationship Id="rId5" Type="http://schemas.openxmlformats.org/officeDocument/2006/relationships/tags" Target="../tags/tag15.xml"/><Relationship Id="rId4" Type="http://schemas.openxmlformats.org/officeDocument/2006/relationships/image" Target="../media/image13.png"/><Relationship Id="rId3" Type="http://schemas.openxmlformats.org/officeDocument/2006/relationships/tags" Target="../tags/tag14.xml"/><Relationship Id="rId2" Type="http://schemas.openxmlformats.org/officeDocument/2006/relationships/image" Target="../media/image7.png"/><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image" Target="../media/image18.png"/><Relationship Id="rId7"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tags" Target="../tags/tag19.xml"/><Relationship Id="rId4" Type="http://schemas.openxmlformats.org/officeDocument/2006/relationships/image" Target="../media/image16.png"/><Relationship Id="rId3" Type="http://schemas.openxmlformats.org/officeDocument/2006/relationships/tags" Target="../tags/tag18.xml"/><Relationship Id="rId2" Type="http://schemas.openxmlformats.org/officeDocument/2006/relationships/image" Target="../media/image7.png"/><Relationship Id="rId15" Type="http://schemas.openxmlformats.org/officeDocument/2006/relationships/slideLayout" Target="../slideLayouts/slideLayout7.xml"/><Relationship Id="rId14" Type="http://schemas.openxmlformats.org/officeDocument/2006/relationships/image" Target="../media/image21.png"/><Relationship Id="rId13" Type="http://schemas.openxmlformats.org/officeDocument/2006/relationships/tags" Target="../tags/tag23.xml"/><Relationship Id="rId12" Type="http://schemas.openxmlformats.org/officeDocument/2006/relationships/image" Target="../media/image20.png"/><Relationship Id="rId11" Type="http://schemas.openxmlformats.org/officeDocument/2006/relationships/tags" Target="../tags/tag22.xml"/><Relationship Id="rId10" Type="http://schemas.openxmlformats.org/officeDocument/2006/relationships/image" Target="../media/image19.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tags" Target="../tags/tag26.xml"/><Relationship Id="rId6" Type="http://schemas.openxmlformats.org/officeDocument/2006/relationships/image" Target="../media/image23.png"/><Relationship Id="rId5" Type="http://schemas.openxmlformats.org/officeDocument/2006/relationships/tags" Target="../tags/tag25.xml"/><Relationship Id="rId4" Type="http://schemas.openxmlformats.org/officeDocument/2006/relationships/image" Target="../media/image22.png"/><Relationship Id="rId3" Type="http://schemas.openxmlformats.org/officeDocument/2006/relationships/tags" Target="../tags/tag24.xml"/><Relationship Id="rId2" Type="http://schemas.openxmlformats.org/officeDocument/2006/relationships/image" Target="../media/image7.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microsoft.com/office/2007/relationships/hdphoto" Target="../media/image27.wdp"/><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1.xml"/><Relationship Id="rId4" Type="http://schemas.microsoft.com/office/2007/relationships/hdphoto" Target="../media/image29.wdp"/><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xml"/><Relationship Id="rId4" Type="http://schemas.microsoft.com/office/2007/relationships/hdphoto" Target="../media/image27.wdp"/><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xml"/><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1.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4.xml"/><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image" Target="../media/image11.png"/><Relationship Id="rId7"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tags" Target="../tags/tag11.xml"/><Relationship Id="rId4" Type="http://schemas.openxmlformats.org/officeDocument/2006/relationships/image" Target="../media/image9.png"/><Relationship Id="rId3" Type="http://schemas.openxmlformats.org/officeDocument/2006/relationships/tags" Target="../tags/tag10.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image" Target="../media/image1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rotWithShape="1">
          <a:blip r:embed="rId2"/>
          <a:srcRect l="4721" r="16773" b="15866"/>
          <a:stretch>
            <a:fillRect/>
          </a:stretch>
        </p:blipFill>
        <p:spPr>
          <a:xfrm>
            <a:off x="-50800" y="0"/>
            <a:ext cx="12242800" cy="6883400"/>
          </a:xfrm>
          <a:prstGeom prst="rect">
            <a:avLst/>
          </a:prstGeom>
        </p:spPr>
      </p:pic>
      <p:sp>
        <p:nvSpPr>
          <p:cNvPr id="19" name="文本框 18"/>
          <p:cNvSpPr txBox="1"/>
          <p:nvPr/>
        </p:nvSpPr>
        <p:spPr>
          <a:xfrm>
            <a:off x="-50165" y="1850390"/>
            <a:ext cx="12242800" cy="193802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6000" dirty="0" smtClean="0">
                <a:gradFill>
                  <a:gsLst>
                    <a:gs pos="70000">
                      <a:srgbClr val="B32E35"/>
                    </a:gs>
                    <a:gs pos="100000">
                      <a:schemeClr val="accent4">
                        <a:lumMod val="75000"/>
                      </a:schemeClr>
                    </a:gs>
                  </a:gsLst>
                  <a:lin ang="5400000" scaled="1"/>
                </a:gradFill>
                <a:sym typeface="汉仪尚巍手书W" panose="00020600040101010101" pitchFamily="18" charset="-122"/>
              </a:rPr>
              <a:t>厦门经济发展现状及面临的挑战</a:t>
            </a:r>
            <a:endParaRPr lang="zh-CN" altLang="en-US" sz="6000" dirty="0" smtClean="0">
              <a:gradFill>
                <a:gsLst>
                  <a:gs pos="70000">
                    <a:srgbClr val="B32E35"/>
                  </a:gs>
                  <a:gs pos="100000">
                    <a:schemeClr val="accent4">
                      <a:lumMod val="75000"/>
                    </a:schemeClr>
                  </a:gs>
                </a:gsLst>
                <a:lin ang="5400000" scaled="1"/>
              </a:gradFill>
              <a:sym typeface="汉仪尚巍手书W" panose="00020600040101010101" pitchFamily="18" charset="-122"/>
            </a:endParaRPr>
          </a:p>
          <a:p>
            <a:pPr algn="ctr"/>
            <a:endParaRPr lang="zh-CN" altLang="en-US" sz="6000" dirty="0" smtClean="0">
              <a:gradFill>
                <a:gsLst>
                  <a:gs pos="70000">
                    <a:srgbClr val="B32E35"/>
                  </a:gs>
                  <a:gs pos="100000">
                    <a:schemeClr val="accent4">
                      <a:lumMod val="75000"/>
                    </a:schemeClr>
                  </a:gs>
                </a:gsLst>
                <a:lin ang="5400000" scaled="1"/>
              </a:gradFill>
              <a:sym typeface="汉仪尚巍手书W" panose="00020600040101010101" pitchFamily="18" charset="-122"/>
            </a:endParaRPr>
          </a:p>
        </p:txBody>
      </p:sp>
      <p:sp>
        <p:nvSpPr>
          <p:cNvPr id="22" name="文本框 21"/>
          <p:cNvSpPr txBox="1"/>
          <p:nvPr/>
        </p:nvSpPr>
        <p:spPr>
          <a:xfrm>
            <a:off x="2241551" y="2973795"/>
            <a:ext cx="7708900" cy="1383665"/>
          </a:xfrm>
          <a:prstGeom prst="rect">
            <a:avLst/>
          </a:prstGeom>
          <a:noFill/>
        </p:spPr>
        <p:txBody>
          <a:bodyPr wrap="square" rtlCol="0">
            <a:spAutoFit/>
          </a:bodyPr>
          <a:lstStyle>
            <a:defPPr>
              <a:defRPr lang="zh-CN"/>
            </a:defPPr>
            <a:lvl1pPr>
              <a:defRPr sz="4800" b="1">
                <a:gradFill>
                  <a:gsLst>
                    <a:gs pos="85000">
                      <a:srgbClr val="E57F60"/>
                    </a:gs>
                    <a:gs pos="0">
                      <a:srgbClr val="B9031E"/>
                    </a:gs>
                    <a:gs pos="100000">
                      <a:srgbClr val="FADB7E"/>
                    </a:gs>
                  </a:gsLst>
                  <a:lin ang="5400000" scaled="1"/>
                </a:gradFill>
                <a:latin typeface="汉仪长宋简" panose="02010600000101010101" pitchFamily="2" charset="-122"/>
                <a:ea typeface="汉仪长宋简" panose="02010600000101010101" pitchFamily="2" charset="-122"/>
                <a:cs typeface="阿里巴巴普惠体 B" panose="00020600040101010101" pitchFamily="18" charset="-122"/>
              </a:defRPr>
            </a:lvl1pPr>
          </a:lstStyle>
          <a:p>
            <a:pPr algn="ctr">
              <a:lnSpc>
                <a:spcPct val="150000"/>
              </a:lnSpc>
            </a:pPr>
            <a:r>
              <a:rPr lang="zh-CN" altLang="en-US" sz="2800" dirty="0" smtClean="0">
                <a:gradFill>
                  <a:gsLst>
                    <a:gs pos="70000">
                      <a:srgbClr val="B32E35"/>
                    </a:gs>
                    <a:gs pos="100000">
                      <a:schemeClr val="accent4">
                        <a:lumMod val="75000"/>
                      </a:schemeClr>
                    </a:gs>
                  </a:gsLst>
                  <a:lin ang="5400000" scaled="1"/>
                </a:gradFill>
                <a:sym typeface="汉仪尚巍手书W" panose="00020600040101010101" pitchFamily="18" charset="-122"/>
              </a:rPr>
              <a:t>——关于厦门地区改革开放以来经济发展的调查</a:t>
            </a:r>
            <a:endParaRPr lang="zh-CN" altLang="en-US" sz="2800" dirty="0" smtClean="0">
              <a:gradFill>
                <a:gsLst>
                  <a:gs pos="70000">
                    <a:srgbClr val="B32E35"/>
                  </a:gs>
                  <a:gs pos="100000">
                    <a:schemeClr val="accent4">
                      <a:lumMod val="75000"/>
                    </a:schemeClr>
                  </a:gs>
                </a:gsLst>
                <a:lin ang="5400000" scaled="1"/>
              </a:gradFill>
              <a:sym typeface="汉仪尚巍手书W" panose="00020600040101010101" pitchFamily="18" charset="-122"/>
            </a:endParaRPr>
          </a:p>
          <a:p>
            <a:pPr algn="ctr">
              <a:lnSpc>
                <a:spcPct val="150000"/>
              </a:lnSpc>
            </a:pPr>
            <a:endParaRPr lang="zh-CN" altLang="en-US" sz="2800" b="0" dirty="0" smtClean="0">
              <a:gradFill>
                <a:gsLst>
                  <a:gs pos="70000">
                    <a:srgbClr val="B32E35"/>
                  </a:gs>
                  <a:gs pos="100000">
                    <a:schemeClr val="accent4">
                      <a:lumMod val="75000"/>
                    </a:schemeClr>
                  </a:gs>
                </a:gsLst>
                <a:lin ang="5400000" scaled="1"/>
              </a:gradFill>
              <a:latin typeface="汉仪全唐诗简" panose="00020600040101010101" pitchFamily="18" charset="-122"/>
              <a:ea typeface="汉仪全唐诗简" panose="00020600040101010101" pitchFamily="18" charset="-122"/>
              <a:cs typeface="汉仪全唐诗简" panose="00020600040101010101" pitchFamily="18" charset="-122"/>
              <a:sym typeface="汉仪尚巍手书W" panose="00020600040101010101" pitchFamily="18" charset="-122"/>
            </a:endParaRPr>
          </a:p>
        </p:txBody>
      </p:sp>
      <p:sp>
        <p:nvSpPr>
          <p:cNvPr id="8" name="文本框 7"/>
          <p:cNvSpPr txBox="1"/>
          <p:nvPr/>
        </p:nvSpPr>
        <p:spPr>
          <a:xfrm>
            <a:off x="5105987" y="4077785"/>
            <a:ext cx="1980029" cy="398780"/>
          </a:xfrm>
          <a:prstGeom prst="rect">
            <a:avLst/>
          </a:prstGeom>
          <a:noFill/>
        </p:spPr>
        <p:txBody>
          <a:bodyPr wrap="square" rtlCol="0">
            <a:spAutoFit/>
          </a:bodyPr>
          <a:lstStyle>
            <a:defPPr>
              <a:defRPr lang="zh-CN"/>
            </a:defPPr>
            <a:lvl1pPr algn="dist">
              <a:defRPr sz="2000">
                <a:solidFill>
                  <a:srgbClr val="B32E35"/>
                </a:solidFill>
                <a:latin typeface="汉仪长宋简" panose="02010600000101010101" pitchFamily="2" charset="-122"/>
                <a:ea typeface="汉仪长宋简" panose="02010600000101010101" pitchFamily="2" charset="-122"/>
              </a:defRPr>
            </a:lvl1pPr>
          </a:lstStyle>
          <a:p>
            <a:pPr algn="ctr"/>
            <a:r>
              <a:rPr lang="zh-CN" altLang="en-US" b="1" dirty="0"/>
              <a:t>汇报人：</a:t>
            </a:r>
            <a:r>
              <a:rPr lang="zh-CN" altLang="en-US" b="1" dirty="0"/>
              <a:t>任宇</a:t>
            </a:r>
            <a:endParaRPr lang="zh-CN" altLang="en-US" b="1" dirty="0"/>
          </a:p>
        </p:txBody>
      </p:sp>
      <p:pic>
        <p:nvPicPr>
          <p:cNvPr id="27" name="图片 26"/>
          <p:cNvPicPr>
            <a:picLocks noChangeAspect="1"/>
          </p:cNvPicPr>
          <p:nvPr/>
        </p:nvPicPr>
        <p:blipFill>
          <a:blip r:embed="rId3"/>
          <a:stretch>
            <a:fillRect/>
          </a:stretch>
        </p:blipFill>
        <p:spPr>
          <a:xfrm>
            <a:off x="1" y="276171"/>
            <a:ext cx="1670449" cy="131075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28183" y="359449"/>
            <a:ext cx="3535680" cy="935425"/>
            <a:chOff x="4328183" y="359449"/>
            <a:chExt cx="3535680" cy="935425"/>
          </a:xfrm>
        </p:grpSpPr>
        <p:sp>
          <p:nvSpPr>
            <p:cNvPr id="10" name="文本框 9"/>
            <p:cNvSpPr txBox="1"/>
            <p:nvPr/>
          </p:nvSpPr>
          <p:spPr>
            <a:xfrm>
              <a:off x="4328183"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a:solidFill>
                    <a:srgbClr val="C00000"/>
                  </a:solidFill>
                  <a:sym typeface="汉仪尚巍手书W" panose="00020600040101010101" pitchFamily="18" charset="-122"/>
                </a:rPr>
                <a:t>问卷调查</a:t>
              </a:r>
              <a:r>
                <a:rPr lang="zh-CN" altLang="en-US" sz="4400" dirty="0">
                  <a:solidFill>
                    <a:srgbClr val="C00000"/>
                  </a:solidFill>
                  <a:sym typeface="汉仪尚巍手书W" panose="00020600040101010101" pitchFamily="18" charset="-122"/>
                </a:rPr>
                <a:t>结果</a:t>
              </a:r>
              <a:endParaRPr lang="zh-CN" altLang="en-US" sz="4400" dirty="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pic>
        <p:nvPicPr>
          <p:cNvPr id="4" name="图片 3"/>
          <p:cNvPicPr>
            <a:picLocks noChangeAspect="1"/>
          </p:cNvPicPr>
          <p:nvPr>
            <p:custDataLst>
              <p:tags r:id="rId3"/>
            </p:custDataLst>
          </p:nvPr>
        </p:nvPicPr>
        <p:blipFill>
          <a:blip r:embed="rId4"/>
          <a:stretch>
            <a:fillRect/>
          </a:stretch>
        </p:blipFill>
        <p:spPr>
          <a:xfrm>
            <a:off x="1118235" y="1581150"/>
            <a:ext cx="4694555" cy="165290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118235" y="3542030"/>
            <a:ext cx="4694555" cy="2404745"/>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442710" y="1581150"/>
            <a:ext cx="4839335" cy="2146300"/>
          </a:xfrm>
          <a:prstGeom prst="rect">
            <a:avLst/>
          </a:prstGeom>
        </p:spPr>
      </p:pic>
      <p:sp>
        <p:nvSpPr>
          <p:cNvPr id="15" name="文本框 14"/>
          <p:cNvSpPr txBox="1"/>
          <p:nvPr>
            <p:custDataLst>
              <p:tags r:id="rId9"/>
            </p:custDataLst>
          </p:nvPr>
        </p:nvSpPr>
        <p:spPr>
          <a:xfrm>
            <a:off x="6096000" y="4013835"/>
            <a:ext cx="5671185" cy="1682750"/>
          </a:xfrm>
          <a:prstGeom prst="rect">
            <a:avLst/>
          </a:prstGeom>
          <a:noFill/>
        </p:spPr>
        <p:txBody>
          <a:bodyPr wrap="square" rtlCol="0">
            <a:noAutofit/>
          </a:bodyPr>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这部分为调研的人群构成，在4</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2</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人次的回答中，样本集中于</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18-35</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岁人群且在厦生活时间也集中于</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3</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年</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以下。</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27512" y="0"/>
            <a:ext cx="12219084" cy="6896100"/>
          </a:xfrm>
          <a:prstGeom prst="rect">
            <a:avLst/>
          </a:prstGeom>
        </p:spPr>
      </p:pic>
      <p:grpSp>
        <p:nvGrpSpPr>
          <p:cNvPr id="5" name="组合 4"/>
          <p:cNvGrpSpPr/>
          <p:nvPr/>
        </p:nvGrpSpPr>
        <p:grpSpPr>
          <a:xfrm>
            <a:off x="4328183" y="359449"/>
            <a:ext cx="3535680" cy="935425"/>
            <a:chOff x="4328183" y="359449"/>
            <a:chExt cx="3535680" cy="935425"/>
          </a:xfrm>
        </p:grpSpPr>
        <p:sp>
          <p:nvSpPr>
            <p:cNvPr id="10" name="文本框 9"/>
            <p:cNvSpPr txBox="1"/>
            <p:nvPr/>
          </p:nvSpPr>
          <p:spPr>
            <a:xfrm>
              <a:off x="4328183"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a:solidFill>
                    <a:srgbClr val="C00000"/>
                  </a:solidFill>
                  <a:sym typeface="汉仪尚巍手书W" panose="00020600040101010101" pitchFamily="18" charset="-122"/>
                </a:rPr>
                <a:t>问卷调查</a:t>
              </a:r>
              <a:r>
                <a:rPr lang="zh-CN" altLang="en-US" sz="4400" dirty="0">
                  <a:solidFill>
                    <a:srgbClr val="C00000"/>
                  </a:solidFill>
                  <a:sym typeface="汉仪尚巍手书W" panose="00020600040101010101" pitchFamily="18" charset="-122"/>
                </a:rPr>
                <a:t>结果</a:t>
              </a:r>
              <a:endParaRPr lang="zh-CN" altLang="en-US" sz="4400" dirty="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pic>
        <p:nvPicPr>
          <p:cNvPr id="9" name="图片 8"/>
          <p:cNvPicPr>
            <a:picLocks noChangeAspect="1"/>
          </p:cNvPicPr>
          <p:nvPr>
            <p:custDataLst>
              <p:tags r:id="rId3"/>
            </p:custDataLst>
          </p:nvPr>
        </p:nvPicPr>
        <p:blipFill>
          <a:blip r:embed="rId4"/>
          <a:stretch>
            <a:fillRect/>
          </a:stretch>
        </p:blipFill>
        <p:spPr>
          <a:xfrm>
            <a:off x="1055370" y="1308100"/>
            <a:ext cx="3971290" cy="41275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1056005" y="1720850"/>
            <a:ext cx="3970655" cy="1677035"/>
          </a:xfrm>
          <a:prstGeom prst="rect">
            <a:avLst/>
          </a:prstGeom>
        </p:spPr>
      </p:pic>
      <p:pic>
        <p:nvPicPr>
          <p:cNvPr id="2" name="图片 1"/>
          <p:cNvPicPr>
            <a:picLocks noChangeAspect="1"/>
          </p:cNvPicPr>
          <p:nvPr>
            <p:custDataLst>
              <p:tags r:id="rId7"/>
            </p:custDataLst>
          </p:nvPr>
        </p:nvPicPr>
        <p:blipFill>
          <a:blip r:embed="rId8"/>
          <a:stretch>
            <a:fillRect/>
          </a:stretch>
        </p:blipFill>
        <p:spPr>
          <a:xfrm>
            <a:off x="1055370" y="3681095"/>
            <a:ext cx="3971290" cy="2517775"/>
          </a:xfrm>
          <a:prstGeom prst="rect">
            <a:avLst/>
          </a:prstGeom>
        </p:spPr>
      </p:pic>
      <p:pic>
        <p:nvPicPr>
          <p:cNvPr id="3" name="图片 2"/>
          <p:cNvPicPr>
            <a:picLocks noChangeAspect="1"/>
          </p:cNvPicPr>
          <p:nvPr>
            <p:custDataLst>
              <p:tags r:id="rId9"/>
            </p:custDataLst>
          </p:nvPr>
        </p:nvPicPr>
        <p:blipFill>
          <a:blip r:embed="rId10"/>
          <a:stretch>
            <a:fillRect/>
          </a:stretch>
        </p:blipFill>
        <p:spPr>
          <a:xfrm>
            <a:off x="6688455" y="1253490"/>
            <a:ext cx="3970655" cy="1932940"/>
          </a:xfrm>
          <a:prstGeom prst="rect">
            <a:avLst/>
          </a:prstGeom>
        </p:spPr>
      </p:pic>
      <p:pic>
        <p:nvPicPr>
          <p:cNvPr id="13" name="图片 12"/>
          <p:cNvPicPr>
            <a:picLocks noChangeAspect="1"/>
          </p:cNvPicPr>
          <p:nvPr>
            <p:custDataLst>
              <p:tags r:id="rId11"/>
            </p:custDataLst>
          </p:nvPr>
        </p:nvPicPr>
        <p:blipFill>
          <a:blip r:embed="rId12"/>
          <a:stretch>
            <a:fillRect/>
          </a:stretch>
        </p:blipFill>
        <p:spPr>
          <a:xfrm>
            <a:off x="6688455" y="3186430"/>
            <a:ext cx="3971290" cy="494665"/>
          </a:xfrm>
          <a:prstGeom prst="rect">
            <a:avLst/>
          </a:prstGeom>
        </p:spPr>
      </p:pic>
      <p:pic>
        <p:nvPicPr>
          <p:cNvPr id="14" name="图片 13"/>
          <p:cNvPicPr>
            <a:picLocks noChangeAspect="1"/>
          </p:cNvPicPr>
          <p:nvPr>
            <p:custDataLst>
              <p:tags r:id="rId13"/>
            </p:custDataLst>
          </p:nvPr>
        </p:nvPicPr>
        <p:blipFill>
          <a:blip r:embed="rId14"/>
          <a:stretch>
            <a:fillRect/>
          </a:stretch>
        </p:blipFill>
        <p:spPr>
          <a:xfrm>
            <a:off x="6688455" y="3816350"/>
            <a:ext cx="3987165" cy="27317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27512" y="0"/>
            <a:ext cx="12219084" cy="6896100"/>
          </a:xfrm>
          <a:prstGeom prst="rect">
            <a:avLst/>
          </a:prstGeom>
        </p:spPr>
      </p:pic>
      <p:grpSp>
        <p:nvGrpSpPr>
          <p:cNvPr id="5" name="组合 4"/>
          <p:cNvGrpSpPr/>
          <p:nvPr/>
        </p:nvGrpSpPr>
        <p:grpSpPr>
          <a:xfrm>
            <a:off x="4328183" y="359449"/>
            <a:ext cx="3535680" cy="935425"/>
            <a:chOff x="4328183" y="359449"/>
            <a:chExt cx="3535680" cy="935425"/>
          </a:xfrm>
        </p:grpSpPr>
        <p:sp>
          <p:nvSpPr>
            <p:cNvPr id="10" name="文本框 9"/>
            <p:cNvSpPr txBox="1"/>
            <p:nvPr/>
          </p:nvSpPr>
          <p:spPr>
            <a:xfrm>
              <a:off x="4328183"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a:solidFill>
                    <a:srgbClr val="C00000"/>
                  </a:solidFill>
                  <a:sym typeface="汉仪尚巍手书W" panose="00020600040101010101" pitchFamily="18" charset="-122"/>
                </a:rPr>
                <a:t>问卷调查</a:t>
              </a:r>
              <a:r>
                <a:rPr lang="zh-CN" altLang="en-US" sz="4400" dirty="0">
                  <a:solidFill>
                    <a:srgbClr val="C00000"/>
                  </a:solidFill>
                  <a:sym typeface="汉仪尚巍手书W" panose="00020600040101010101" pitchFamily="18" charset="-122"/>
                </a:rPr>
                <a:t>结果</a:t>
              </a:r>
              <a:endParaRPr lang="zh-CN" altLang="en-US" sz="4400" dirty="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pic>
        <p:nvPicPr>
          <p:cNvPr id="4" name="图片 3"/>
          <p:cNvPicPr>
            <a:picLocks noChangeAspect="1"/>
          </p:cNvPicPr>
          <p:nvPr>
            <p:custDataLst>
              <p:tags r:id="rId3"/>
            </p:custDataLst>
          </p:nvPr>
        </p:nvPicPr>
        <p:blipFill>
          <a:blip r:embed="rId4"/>
          <a:stretch>
            <a:fillRect/>
          </a:stretch>
        </p:blipFill>
        <p:spPr>
          <a:xfrm>
            <a:off x="659130" y="1970405"/>
            <a:ext cx="5039995" cy="277495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922010" y="1970405"/>
            <a:ext cx="5023485" cy="505460"/>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5922010" y="2475865"/>
            <a:ext cx="5031740" cy="1836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3769397" y="359449"/>
            <a:ext cx="4653280" cy="935425"/>
            <a:chOff x="3769397" y="359449"/>
            <a:chExt cx="4653280" cy="935425"/>
          </a:xfrm>
        </p:grpSpPr>
        <p:sp>
          <p:nvSpPr>
            <p:cNvPr id="10" name="文本框 9"/>
            <p:cNvSpPr txBox="1"/>
            <p:nvPr/>
          </p:nvSpPr>
          <p:spPr>
            <a:xfrm>
              <a:off x="3769397" y="359449"/>
              <a:ext cx="46532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厦门经济发展</a:t>
              </a:r>
              <a:r>
                <a:rPr lang="zh-CN" altLang="en-US" sz="4400" dirty="0" smtClean="0">
                  <a:solidFill>
                    <a:srgbClr val="C00000"/>
                  </a:solidFill>
                  <a:sym typeface="汉仪尚巍手书W" panose="00020600040101010101" pitchFamily="18" charset="-122"/>
                </a:rPr>
                <a:t>历程</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14" name="组合 13"/>
          <p:cNvGrpSpPr/>
          <p:nvPr/>
        </p:nvGrpSpPr>
        <p:grpSpPr>
          <a:xfrm rot="0">
            <a:off x="646430" y="2084069"/>
            <a:ext cx="11163760" cy="3606252"/>
            <a:chOff x="501330" y="1331903"/>
            <a:chExt cx="11164175" cy="3606096"/>
          </a:xfrm>
        </p:grpSpPr>
        <p:grpSp>
          <p:nvGrpSpPr>
            <p:cNvPr id="7" name="组合 6"/>
            <p:cNvGrpSpPr/>
            <p:nvPr/>
          </p:nvGrpSpPr>
          <p:grpSpPr>
            <a:xfrm>
              <a:off x="501330" y="1331904"/>
              <a:ext cx="5448503" cy="1402019"/>
              <a:chOff x="501330" y="1331904"/>
              <a:chExt cx="5448503" cy="1402019"/>
            </a:xfrm>
          </p:grpSpPr>
          <p:grpSp>
            <p:nvGrpSpPr>
              <p:cNvPr id="4" name="组合 3"/>
              <p:cNvGrpSpPr/>
              <p:nvPr/>
            </p:nvGrpSpPr>
            <p:grpSpPr>
              <a:xfrm>
                <a:off x="501330" y="1331904"/>
                <a:ext cx="2178370" cy="862106"/>
                <a:chOff x="501330" y="1331904"/>
                <a:chExt cx="2178370" cy="862106"/>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01" y="1624717"/>
                  <a:ext cx="1523999" cy="224916"/>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30" y="1331904"/>
                  <a:ext cx="813308" cy="862106"/>
                </a:xfrm>
                <a:prstGeom prst="rect">
                  <a:avLst/>
                </a:prstGeom>
              </p:spPr>
            </p:pic>
            <p:sp>
              <p:nvSpPr>
                <p:cNvPr id="33" name="文本框 32"/>
                <p:cNvSpPr txBox="1"/>
                <p:nvPr/>
              </p:nvSpPr>
              <p:spPr>
                <a:xfrm>
                  <a:off x="714148" y="1537202"/>
                  <a:ext cx="441146" cy="46166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en-US" altLang="zh-CN" sz="2400" dirty="0" smtClean="0">
                      <a:solidFill>
                        <a:srgbClr val="C00000"/>
                      </a:solidFill>
                      <a:latin typeface="汉仪迪升英雄体W" panose="00020600040101010101" pitchFamily="18" charset="-122"/>
                      <a:ea typeface="汉仪迪升英雄体W" panose="00020600040101010101" pitchFamily="18" charset="-122"/>
                    </a:rPr>
                    <a:t>01</a:t>
                  </a:r>
                  <a:endParaRPr lang="zh-CN" altLang="en-US" sz="2400" dirty="0">
                    <a:solidFill>
                      <a:srgbClr val="C00000"/>
                    </a:solidFill>
                    <a:latin typeface="汉仪迪升英雄体W" panose="00020600040101010101" pitchFamily="18" charset="-122"/>
                    <a:ea typeface="汉仪迪升英雄体W" panose="00020600040101010101" pitchFamily="18" charset="-122"/>
                  </a:endParaRPr>
                </a:p>
              </p:txBody>
            </p:sp>
          </p:grpSp>
          <p:sp>
            <p:nvSpPr>
              <p:cNvPr id="35" name="文本框 34"/>
              <p:cNvSpPr txBox="1"/>
              <p:nvPr/>
            </p:nvSpPr>
            <p:spPr>
              <a:xfrm>
                <a:off x="1160485" y="1891949"/>
                <a:ext cx="4789348" cy="841974"/>
              </a:xfrm>
              <a:prstGeom prst="rect">
                <a:avLst/>
              </a:prstGeom>
              <a:noFill/>
            </p:spPr>
            <p:txBody>
              <a:bodyPr wrap="square" rtlCol="0">
                <a:noAutofit/>
              </a:bodyPr>
              <a:lstStyle/>
              <a:p>
                <a:pPr>
                  <a:lnSpc>
                    <a:spcPct val="130000"/>
                  </a:lnSpc>
                </a:pPr>
                <a:r>
                  <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rPr>
                  <a:t>发展起步期（1980-1985年）</a:t>
                </a:r>
                <a:endPar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grpSp>
          <p:nvGrpSpPr>
            <p:cNvPr id="37" name="组合 36"/>
            <p:cNvGrpSpPr/>
            <p:nvPr/>
          </p:nvGrpSpPr>
          <p:grpSpPr>
            <a:xfrm>
              <a:off x="6154134" y="1331903"/>
              <a:ext cx="5430087" cy="1856660"/>
              <a:chOff x="2219704" y="1331903"/>
              <a:chExt cx="5430087" cy="1856660"/>
            </a:xfrm>
          </p:grpSpPr>
          <p:grpSp>
            <p:nvGrpSpPr>
              <p:cNvPr id="38" name="组合 37"/>
              <p:cNvGrpSpPr/>
              <p:nvPr/>
            </p:nvGrpSpPr>
            <p:grpSpPr>
              <a:xfrm>
                <a:off x="2219704" y="1331903"/>
                <a:ext cx="2219011" cy="862106"/>
                <a:chOff x="2219704" y="1331903"/>
                <a:chExt cx="2219011" cy="862106"/>
              </a:xfrm>
            </p:grpSpPr>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4716" y="1626622"/>
                  <a:ext cx="1523999" cy="224916"/>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704" y="1331903"/>
                  <a:ext cx="813308" cy="862106"/>
                </a:xfrm>
                <a:prstGeom prst="rect">
                  <a:avLst/>
                </a:prstGeom>
              </p:spPr>
            </p:pic>
            <p:sp>
              <p:nvSpPr>
                <p:cNvPr id="42" name="文本框 41"/>
                <p:cNvSpPr txBox="1"/>
                <p:nvPr/>
              </p:nvSpPr>
              <p:spPr>
                <a:xfrm>
                  <a:off x="2412116" y="1543350"/>
                  <a:ext cx="502304" cy="451465"/>
                </a:xfrm>
                <a:prstGeom prst="rect">
                  <a:avLst/>
                </a:prstGeom>
                <a:noFill/>
              </p:spPr>
              <p:txBody>
                <a:bodyPr wrap="none" rtlCol="0">
                  <a:no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en-US" altLang="zh-CN" sz="2400" dirty="0" smtClean="0">
                      <a:solidFill>
                        <a:srgbClr val="C00000"/>
                      </a:solidFill>
                      <a:latin typeface="汉仪迪升英雄体W" panose="00020600040101010101" pitchFamily="18" charset="-122"/>
                      <a:ea typeface="汉仪迪升英雄体W" panose="00020600040101010101" pitchFamily="18" charset="-122"/>
                    </a:rPr>
                    <a:t>02</a:t>
                  </a:r>
                  <a:endParaRPr lang="zh-CN" altLang="en-US" sz="2400" dirty="0">
                    <a:solidFill>
                      <a:srgbClr val="C00000"/>
                    </a:solidFill>
                    <a:latin typeface="汉仪迪升英雄体W" panose="00020600040101010101" pitchFamily="18" charset="-122"/>
                    <a:ea typeface="汉仪迪升英雄体W" panose="00020600040101010101" pitchFamily="18" charset="-122"/>
                  </a:endParaRPr>
                </a:p>
              </p:txBody>
            </p:sp>
          </p:grpSp>
          <p:sp>
            <p:nvSpPr>
              <p:cNvPr id="39" name="文本框 38"/>
              <p:cNvSpPr txBox="1"/>
              <p:nvPr/>
            </p:nvSpPr>
            <p:spPr>
              <a:xfrm>
                <a:off x="2841392" y="1815117"/>
                <a:ext cx="4808399" cy="1373446"/>
              </a:xfrm>
              <a:prstGeom prst="rect">
                <a:avLst/>
              </a:prstGeom>
              <a:noFill/>
            </p:spPr>
            <p:txBody>
              <a:bodyPr wrap="square" rtlCol="0">
                <a:noAutofit/>
              </a:bodyPr>
              <a:lstStyle/>
              <a:p>
                <a:pPr>
                  <a:lnSpc>
                    <a:spcPct val="130000"/>
                  </a:lnSpc>
                </a:pPr>
                <a:r>
                  <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rPr>
                  <a:t>扩大开放期（1986-1992年）</a:t>
                </a:r>
                <a:endPar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grpSp>
          <p:nvGrpSpPr>
            <p:cNvPr id="89" name="组合 88"/>
            <p:cNvGrpSpPr/>
            <p:nvPr/>
          </p:nvGrpSpPr>
          <p:grpSpPr>
            <a:xfrm>
              <a:off x="501330" y="2935296"/>
              <a:ext cx="5449137" cy="2002703"/>
              <a:chOff x="501330" y="928696"/>
              <a:chExt cx="5449137" cy="2002703"/>
            </a:xfrm>
          </p:grpSpPr>
          <p:grpSp>
            <p:nvGrpSpPr>
              <p:cNvPr id="90" name="组合 89"/>
              <p:cNvGrpSpPr/>
              <p:nvPr/>
            </p:nvGrpSpPr>
            <p:grpSpPr>
              <a:xfrm>
                <a:off x="501330" y="928696"/>
                <a:ext cx="2178370" cy="862106"/>
                <a:chOff x="501330" y="928696"/>
                <a:chExt cx="2178370" cy="862106"/>
              </a:xfrm>
            </p:grpSpPr>
            <p:pic>
              <p:nvPicPr>
                <p:cNvPr id="92" name="图片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01" y="1215160"/>
                  <a:ext cx="1523999" cy="224916"/>
                </a:xfrm>
                <a:prstGeom prst="rect">
                  <a:avLst/>
                </a:prstGeom>
              </p:spPr>
            </p:pic>
            <p:pic>
              <p:nvPicPr>
                <p:cNvPr id="93" name="图片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30" y="928696"/>
                  <a:ext cx="813308" cy="862106"/>
                </a:xfrm>
                <a:prstGeom prst="rect">
                  <a:avLst/>
                </a:prstGeom>
              </p:spPr>
            </p:pic>
            <p:sp>
              <p:nvSpPr>
                <p:cNvPr id="94" name="文本框 93"/>
                <p:cNvSpPr txBox="1"/>
                <p:nvPr/>
              </p:nvSpPr>
              <p:spPr>
                <a:xfrm>
                  <a:off x="660361" y="1096531"/>
                  <a:ext cx="500458" cy="46166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en-US" altLang="zh-CN" sz="2400" dirty="0" smtClean="0">
                      <a:solidFill>
                        <a:srgbClr val="C00000"/>
                      </a:solidFill>
                      <a:latin typeface="汉仪迪升英雄体W" panose="00020600040101010101" pitchFamily="18" charset="-122"/>
                      <a:ea typeface="汉仪迪升英雄体W" panose="00020600040101010101" pitchFamily="18" charset="-122"/>
                    </a:rPr>
                    <a:t>03</a:t>
                  </a:r>
                  <a:endParaRPr lang="zh-CN" altLang="en-US" sz="2400" dirty="0">
                    <a:solidFill>
                      <a:srgbClr val="C00000"/>
                    </a:solidFill>
                    <a:latin typeface="汉仪迪升英雄体W" panose="00020600040101010101" pitchFamily="18" charset="-122"/>
                    <a:ea typeface="汉仪迪升英雄体W" panose="00020600040101010101" pitchFamily="18" charset="-122"/>
                  </a:endParaRPr>
                </a:p>
              </p:txBody>
            </p:sp>
          </p:grpSp>
          <p:sp>
            <p:nvSpPr>
              <p:cNvPr id="91" name="文本框 90"/>
              <p:cNvSpPr txBox="1"/>
              <p:nvPr/>
            </p:nvSpPr>
            <p:spPr>
              <a:xfrm>
                <a:off x="1047450" y="1451913"/>
                <a:ext cx="4903017" cy="1479486"/>
              </a:xfrm>
              <a:prstGeom prst="rect">
                <a:avLst/>
              </a:prstGeom>
              <a:noFill/>
            </p:spPr>
            <p:txBody>
              <a:bodyPr wrap="square" rtlCol="0">
                <a:noAutofit/>
              </a:bodyPr>
              <a:lstStyle/>
              <a:p>
                <a:pPr>
                  <a:lnSpc>
                    <a:spcPct val="130000"/>
                  </a:lnSpc>
                </a:pPr>
                <a:r>
                  <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rPr>
                  <a:t>转型升级期（1993-2012年）</a:t>
                </a:r>
                <a:endParaRPr lang="zh-CN" altLang="en-US" sz="2400" dirty="0" smtClean="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grpSp>
          <p:nvGrpSpPr>
            <p:cNvPr id="95" name="组合 94"/>
            <p:cNvGrpSpPr/>
            <p:nvPr/>
          </p:nvGrpSpPr>
          <p:grpSpPr>
            <a:xfrm>
              <a:off x="6135719" y="2935296"/>
              <a:ext cx="5529786" cy="1826181"/>
              <a:chOff x="2201289" y="928696"/>
              <a:chExt cx="5529786" cy="1826181"/>
            </a:xfrm>
          </p:grpSpPr>
          <p:grpSp>
            <p:nvGrpSpPr>
              <p:cNvPr id="96" name="组合 95"/>
              <p:cNvGrpSpPr/>
              <p:nvPr/>
            </p:nvGrpSpPr>
            <p:grpSpPr>
              <a:xfrm>
                <a:off x="2201289" y="928696"/>
                <a:ext cx="2164399" cy="862106"/>
                <a:chOff x="2201289" y="928696"/>
                <a:chExt cx="2164399" cy="862106"/>
              </a:xfrm>
            </p:grpSpPr>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1689" y="1248178"/>
                  <a:ext cx="1523999" cy="224916"/>
                </a:xfrm>
                <a:prstGeom prst="rect">
                  <a:avLst/>
                </a:prstGeom>
              </p:spPr>
            </p:pic>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1289" y="928696"/>
                  <a:ext cx="813308" cy="862106"/>
                </a:xfrm>
                <a:prstGeom prst="rect">
                  <a:avLst/>
                </a:prstGeom>
              </p:spPr>
            </p:pic>
            <p:sp>
              <p:nvSpPr>
                <p:cNvPr id="100" name="文本框 99"/>
                <p:cNvSpPr txBox="1"/>
                <p:nvPr/>
              </p:nvSpPr>
              <p:spPr>
                <a:xfrm>
                  <a:off x="2356959" y="1096531"/>
                  <a:ext cx="538930" cy="46166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en-US" altLang="zh-CN" sz="2400" dirty="0" smtClean="0">
                      <a:solidFill>
                        <a:srgbClr val="C00000"/>
                      </a:solidFill>
                      <a:latin typeface="汉仪迪升英雄体W" panose="00020600040101010101" pitchFamily="18" charset="-122"/>
                      <a:ea typeface="汉仪迪升英雄体W" panose="00020600040101010101" pitchFamily="18" charset="-122"/>
                    </a:rPr>
                    <a:t>04</a:t>
                  </a:r>
                  <a:endParaRPr lang="zh-CN" altLang="en-US" sz="2400" dirty="0">
                    <a:solidFill>
                      <a:srgbClr val="C00000"/>
                    </a:solidFill>
                    <a:latin typeface="汉仪迪升英雄体W" panose="00020600040101010101" pitchFamily="18" charset="-122"/>
                    <a:ea typeface="汉仪迪升英雄体W" panose="00020600040101010101" pitchFamily="18" charset="-122"/>
                  </a:endParaRPr>
                </a:p>
              </p:txBody>
            </p:sp>
          </p:grpSp>
          <p:sp>
            <p:nvSpPr>
              <p:cNvPr id="97" name="文本框 96"/>
              <p:cNvSpPr txBox="1"/>
              <p:nvPr/>
            </p:nvSpPr>
            <p:spPr>
              <a:xfrm>
                <a:off x="2896005" y="1538905"/>
                <a:ext cx="4835070" cy="1215972"/>
              </a:xfrm>
              <a:prstGeom prst="rect">
                <a:avLst/>
              </a:prstGeom>
              <a:noFill/>
            </p:spPr>
            <p:txBody>
              <a:bodyPr wrap="square" rtlCol="0">
                <a:noAutofit/>
              </a:bodyPr>
              <a:lstStyle/>
              <a:p>
                <a:pPr>
                  <a:lnSpc>
                    <a:spcPct val="130000"/>
                  </a:lnSpc>
                </a:pP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高质量发展期（2013年至今）</a:t>
                </a:r>
                <a:endPar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19050"/>
            <a:ext cx="12219084" cy="6896100"/>
          </a:xfrm>
          <a:prstGeom prst="rect">
            <a:avLst/>
          </a:prstGeom>
        </p:spPr>
      </p:pic>
      <p:grpSp>
        <p:nvGrpSpPr>
          <p:cNvPr id="5" name="组合 4"/>
          <p:cNvGrpSpPr/>
          <p:nvPr/>
        </p:nvGrpSpPr>
        <p:grpSpPr>
          <a:xfrm>
            <a:off x="3769371" y="532804"/>
            <a:ext cx="4653280" cy="935425"/>
            <a:chOff x="3769371" y="359449"/>
            <a:chExt cx="4653280" cy="935425"/>
          </a:xfrm>
        </p:grpSpPr>
        <p:sp>
          <p:nvSpPr>
            <p:cNvPr id="10" name="文本框 9"/>
            <p:cNvSpPr txBox="1"/>
            <p:nvPr/>
          </p:nvSpPr>
          <p:spPr>
            <a:xfrm>
              <a:off x="3769371" y="359449"/>
              <a:ext cx="46532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厦门经济发展现状</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45" name="组合 44"/>
          <p:cNvGrpSpPr/>
          <p:nvPr/>
        </p:nvGrpSpPr>
        <p:grpSpPr>
          <a:xfrm>
            <a:off x="972821" y="2929890"/>
            <a:ext cx="10388600" cy="1041400"/>
            <a:chOff x="1106784" y="2159000"/>
            <a:chExt cx="10388600" cy="1041400"/>
          </a:xfrm>
        </p:grpSpPr>
        <p:grpSp>
          <p:nvGrpSpPr>
            <p:cNvPr id="4" name="组合 3"/>
            <p:cNvGrpSpPr/>
            <p:nvPr/>
          </p:nvGrpSpPr>
          <p:grpSpPr>
            <a:xfrm rot="0">
              <a:off x="1106784" y="2159000"/>
              <a:ext cx="2222500" cy="1041400"/>
              <a:chOff x="977900" y="1727200"/>
              <a:chExt cx="2222500" cy="1041400"/>
            </a:xfrm>
          </p:grpSpPr>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14" name="文本框 13"/>
              <p:cNvSpPr txBox="1"/>
              <p:nvPr/>
            </p:nvSpPr>
            <p:spPr>
              <a:xfrm>
                <a:off x="1765985" y="1924735"/>
                <a:ext cx="646331"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smtClean="0">
                    <a:solidFill>
                      <a:srgbClr val="FDF7EA"/>
                    </a:solidFill>
                    <a:sym typeface="汉仪尚巍手书W" panose="00020600040101010101" pitchFamily="18" charset="-122"/>
                  </a:rPr>
                  <a:t>壹</a:t>
                </a:r>
                <a:endParaRPr lang="zh-CN" altLang="en-US" sz="3600" b="1" dirty="0">
                  <a:solidFill>
                    <a:srgbClr val="FDF7EA"/>
                  </a:solidFill>
                  <a:sym typeface="汉仪尚巍手书W" panose="00020600040101010101" pitchFamily="18" charset="-122"/>
                </a:endParaRPr>
              </a:p>
            </p:txBody>
          </p:sp>
        </p:grpSp>
        <p:grpSp>
          <p:nvGrpSpPr>
            <p:cNvPr id="34" name="组合 33"/>
            <p:cNvGrpSpPr/>
            <p:nvPr/>
          </p:nvGrpSpPr>
          <p:grpSpPr>
            <a:xfrm rot="0">
              <a:off x="5189834" y="2159000"/>
              <a:ext cx="2222500" cy="1041400"/>
              <a:chOff x="977900" y="1727200"/>
              <a:chExt cx="2222500" cy="1041400"/>
            </a:xfrm>
          </p:grpSpPr>
          <p:pic>
            <p:nvPicPr>
              <p:cNvPr id="36" name="图片 3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37" name="文本框 36"/>
              <p:cNvSpPr txBox="1"/>
              <p:nvPr/>
            </p:nvSpPr>
            <p:spPr>
              <a:xfrm>
                <a:off x="1765983" y="1924735"/>
                <a:ext cx="646332"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smtClean="0">
                    <a:solidFill>
                      <a:srgbClr val="FDF7EA"/>
                    </a:solidFill>
                    <a:sym typeface="汉仪尚巍手书W" panose="00020600040101010101" pitchFamily="18" charset="-122"/>
                  </a:rPr>
                  <a:t>贰</a:t>
                </a:r>
                <a:endParaRPr lang="zh-CN" altLang="en-US" sz="3600" b="1" dirty="0">
                  <a:solidFill>
                    <a:srgbClr val="FDF7EA"/>
                  </a:solidFill>
                  <a:sym typeface="汉仪尚巍手书W" panose="00020600040101010101" pitchFamily="18" charset="-122"/>
                </a:endParaRPr>
              </a:p>
            </p:txBody>
          </p:sp>
        </p:grpSp>
        <p:grpSp>
          <p:nvGrpSpPr>
            <p:cNvPr id="41" name="组合 40"/>
            <p:cNvGrpSpPr/>
            <p:nvPr/>
          </p:nvGrpSpPr>
          <p:grpSpPr>
            <a:xfrm rot="0">
              <a:off x="9272884" y="2159000"/>
              <a:ext cx="2222500" cy="1041400"/>
              <a:chOff x="977900" y="1727200"/>
              <a:chExt cx="2222500" cy="1041400"/>
            </a:xfrm>
          </p:grpSpPr>
          <p:pic>
            <p:nvPicPr>
              <p:cNvPr id="43" name="图片 42"/>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44" name="文本框 43"/>
              <p:cNvSpPr txBox="1"/>
              <p:nvPr/>
            </p:nvSpPr>
            <p:spPr>
              <a:xfrm>
                <a:off x="1765984" y="1924735"/>
                <a:ext cx="646332"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a:solidFill>
                      <a:srgbClr val="FDF7EA"/>
                    </a:solidFill>
                    <a:sym typeface="汉仪尚巍手书W" panose="00020600040101010101" pitchFamily="18" charset="-122"/>
                  </a:rPr>
                  <a:t>叁</a:t>
                </a:r>
                <a:endParaRPr lang="zh-CN" altLang="en-US" sz="3600" b="1" dirty="0">
                  <a:solidFill>
                    <a:srgbClr val="FDF7EA"/>
                  </a:solidFill>
                  <a:sym typeface="汉仪尚巍手书W" panose="00020600040101010101" pitchFamily="18" charset="-122"/>
                </a:endParaRPr>
              </a:p>
            </p:txBody>
          </p:sp>
        </p:grpSp>
      </p:grpSp>
      <p:sp>
        <p:nvSpPr>
          <p:cNvPr id="9" name="文本框 8"/>
          <p:cNvSpPr txBox="1"/>
          <p:nvPr>
            <p:custDataLst>
              <p:tags r:id="rId5"/>
            </p:custDataLst>
          </p:nvPr>
        </p:nvSpPr>
        <p:spPr>
          <a:xfrm>
            <a:off x="1241426" y="4018930"/>
            <a:ext cx="2011680"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dirty="0" smtClean="0">
                <a:solidFill>
                  <a:srgbClr val="C00000"/>
                </a:solidFill>
                <a:latin typeface="字体圈欣意冠黑体" panose="00000500000000000000" pitchFamily="2" charset="-122"/>
                <a:ea typeface="字体圈欣意冠黑体" panose="00000500000000000000" pitchFamily="2" charset="-122"/>
              </a:rPr>
              <a:t>创新驱动</a:t>
            </a:r>
            <a:endParaRPr lang="zh-CN" altLang="en-US" sz="3600" dirty="0" smtClean="0">
              <a:solidFill>
                <a:srgbClr val="C00000"/>
              </a:solidFill>
              <a:latin typeface="字体圈欣意冠黑体" panose="00000500000000000000" pitchFamily="2" charset="-122"/>
              <a:ea typeface="字体圈欣意冠黑体" panose="00000500000000000000" pitchFamily="2" charset="-122"/>
            </a:endParaRPr>
          </a:p>
        </p:txBody>
      </p:sp>
      <p:sp>
        <p:nvSpPr>
          <p:cNvPr id="11" name="文本框 10"/>
          <p:cNvSpPr txBox="1"/>
          <p:nvPr>
            <p:custDataLst>
              <p:tags r:id="rId6"/>
            </p:custDataLst>
          </p:nvPr>
        </p:nvSpPr>
        <p:spPr>
          <a:xfrm>
            <a:off x="5161281" y="4018930"/>
            <a:ext cx="2011680"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dirty="0" smtClean="0">
                <a:solidFill>
                  <a:srgbClr val="C00000"/>
                </a:solidFill>
                <a:latin typeface="字体圈欣意冠黑体" panose="00000500000000000000" pitchFamily="2" charset="-122"/>
                <a:ea typeface="字体圈欣意冠黑体" panose="00000500000000000000" pitchFamily="2" charset="-122"/>
              </a:rPr>
              <a:t>两岸融合</a:t>
            </a:r>
            <a:endParaRPr lang="zh-CN" altLang="en-US" sz="3600" dirty="0" smtClean="0">
              <a:solidFill>
                <a:srgbClr val="C00000"/>
              </a:solidFill>
              <a:latin typeface="字体圈欣意冠黑体" panose="00000500000000000000" pitchFamily="2" charset="-122"/>
              <a:ea typeface="字体圈欣意冠黑体" panose="00000500000000000000" pitchFamily="2" charset="-122"/>
            </a:endParaRPr>
          </a:p>
        </p:txBody>
      </p:sp>
      <p:sp>
        <p:nvSpPr>
          <p:cNvPr id="15" name="文本框 14"/>
          <p:cNvSpPr txBox="1"/>
          <p:nvPr>
            <p:custDataLst>
              <p:tags r:id="rId7"/>
            </p:custDataLst>
          </p:nvPr>
        </p:nvSpPr>
        <p:spPr>
          <a:xfrm>
            <a:off x="9244331" y="4018930"/>
            <a:ext cx="2011680" cy="64516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dirty="0" smtClean="0">
                <a:solidFill>
                  <a:srgbClr val="C00000"/>
                </a:solidFill>
                <a:latin typeface="字体圈欣意冠黑体" panose="00000500000000000000" pitchFamily="2" charset="-122"/>
                <a:ea typeface="字体圈欣意冠黑体" panose="00000500000000000000" pitchFamily="2" charset="-122"/>
              </a:rPr>
              <a:t>对外开放</a:t>
            </a:r>
            <a:endParaRPr lang="zh-CN" altLang="en-US" sz="3600" dirty="0" smtClean="0">
              <a:solidFill>
                <a:srgbClr val="C00000"/>
              </a:solidFill>
              <a:latin typeface="字体圈欣意冠黑体" panose="00000500000000000000" pitchFamily="2" charset="-122"/>
              <a:ea typeface="字体圈欣意冠黑体" panose="00000500000000000000" pitchFamily="2" charset="-122"/>
            </a:endParaRPr>
          </a:p>
        </p:txBody>
      </p:sp>
      <p:sp>
        <p:nvSpPr>
          <p:cNvPr id="2" name="文本框 1"/>
          <p:cNvSpPr txBox="1"/>
          <p:nvPr>
            <p:custDataLst>
              <p:tags r:id="rId8"/>
            </p:custDataLst>
          </p:nvPr>
        </p:nvSpPr>
        <p:spPr>
          <a:xfrm>
            <a:off x="1071245" y="1468120"/>
            <a:ext cx="10672445" cy="1659255"/>
          </a:xfrm>
          <a:prstGeom prst="rect">
            <a:avLst/>
          </a:prstGeom>
          <a:noFill/>
        </p:spPr>
        <p:txBody>
          <a:bodyPr wrap="square" rtlCol="0">
            <a:noAutofit/>
          </a:bodyPr>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为了能够更好地分析厦门经济发展的现状，我们需要对厦门的经济状况进行全面的调研。但是，由于时间和精力受限，我们无法涵盖所有的方面和细节，因此我们着重从以下三个方面入手调研：</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4886981" y="359449"/>
              <a:ext cx="24180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创新驱动</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13" name="组合 12"/>
          <p:cNvGrpSpPr/>
          <p:nvPr/>
        </p:nvGrpSpPr>
        <p:grpSpPr>
          <a:xfrm>
            <a:off x="863410" y="1798267"/>
            <a:ext cx="10436076" cy="3059634"/>
            <a:chOff x="741619" y="1798267"/>
            <a:chExt cx="10436076" cy="3059634"/>
          </a:xfrm>
        </p:grpSpPr>
        <p:grpSp>
          <p:nvGrpSpPr>
            <p:cNvPr id="19" name="组合 18"/>
            <p:cNvGrpSpPr/>
            <p:nvPr/>
          </p:nvGrpSpPr>
          <p:grpSpPr>
            <a:xfrm>
              <a:off x="944560" y="2397911"/>
              <a:ext cx="10233135" cy="2459990"/>
              <a:chOff x="886868" y="2447404"/>
              <a:chExt cx="10233135" cy="2459990"/>
            </a:xfrm>
          </p:grpSpPr>
          <p:grpSp>
            <p:nvGrpSpPr>
              <p:cNvPr id="20" name="组合 19"/>
              <p:cNvGrpSpPr/>
              <p:nvPr/>
            </p:nvGrpSpPr>
            <p:grpSpPr>
              <a:xfrm>
                <a:off x="886868" y="2451214"/>
                <a:ext cx="4633595" cy="2456180"/>
                <a:chOff x="886868" y="2451214"/>
                <a:chExt cx="4633595" cy="2456180"/>
              </a:xfrm>
            </p:grpSpPr>
            <p:sp>
              <p:nvSpPr>
                <p:cNvPr id="35" name="文本框 34"/>
                <p:cNvSpPr txBox="1"/>
                <p:nvPr/>
              </p:nvSpPr>
              <p:spPr>
                <a:xfrm>
                  <a:off x="886868" y="2925559"/>
                  <a:ext cx="4633595" cy="1981835"/>
                </a:xfrm>
                <a:prstGeom prst="rect">
                  <a:avLst/>
                </a:prstGeom>
                <a:noFill/>
              </p:spPr>
              <p:txBody>
                <a:bodyPr wrap="square" rtlCol="0">
                  <a:noAutofit/>
                </a:bodyPr>
                <a:lstStyle/>
                <a:p>
                  <a:pPr algn="just">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厦门经济特区积极构建以企业为主体、市场为导向、产学研用深度融合的创新体系，培育壮大新兴产业和现代服务业，打造高端制造业和战略性新兴产业集群。</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37" name="文本框 36"/>
                <p:cNvSpPr txBox="1"/>
                <p:nvPr/>
              </p:nvSpPr>
              <p:spPr>
                <a:xfrm>
                  <a:off x="1497317" y="2451214"/>
                  <a:ext cx="1402080" cy="460375"/>
                </a:xfrm>
                <a:prstGeom prst="rect">
                  <a:avLst/>
                </a:prstGeom>
                <a:noFill/>
              </p:spPr>
              <p:txBody>
                <a:bodyPr wrap="none" rtlCol="0">
                  <a:spAutoFit/>
                </a:bodyPr>
                <a:lstStyle>
                  <a:defPPr>
                    <a:defRPr lang="zh-CN"/>
                  </a:defPPr>
                  <a:lvl1pPr>
                    <a:defRPr sz="2000">
                      <a:solidFill>
                        <a:srgbClr val="9A0000"/>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2400" dirty="0" smtClean="0">
                      <a:latin typeface="字体圈欣意冠黑体" panose="00000500000000000000" pitchFamily="2" charset="-122"/>
                      <a:ea typeface="字体圈欣意冠黑体" panose="00000500000000000000" pitchFamily="2" charset="-122"/>
                    </a:rPr>
                    <a:t>科技创新</a:t>
                  </a:r>
                  <a:endParaRPr lang="zh-CN" altLang="en-US" sz="2400" dirty="0" smtClean="0">
                    <a:latin typeface="字体圈欣意冠黑体" panose="00000500000000000000" pitchFamily="2" charset="-122"/>
                    <a:ea typeface="字体圈欣意冠黑体" panose="00000500000000000000" pitchFamily="2" charset="-122"/>
                  </a:endParaRPr>
                </a:p>
              </p:txBody>
            </p:sp>
          </p:grpSp>
          <p:grpSp>
            <p:nvGrpSpPr>
              <p:cNvPr id="21" name="组合 20"/>
              <p:cNvGrpSpPr/>
              <p:nvPr/>
            </p:nvGrpSpPr>
            <p:grpSpPr>
              <a:xfrm>
                <a:off x="6790573" y="2447404"/>
                <a:ext cx="4329430" cy="2388235"/>
                <a:chOff x="7054748" y="2447404"/>
                <a:chExt cx="4329430" cy="2388235"/>
              </a:xfrm>
            </p:grpSpPr>
            <p:sp>
              <p:nvSpPr>
                <p:cNvPr id="29" name="文本框 28"/>
                <p:cNvSpPr txBox="1"/>
                <p:nvPr/>
              </p:nvSpPr>
              <p:spPr>
                <a:xfrm>
                  <a:off x="7054748" y="2921114"/>
                  <a:ext cx="4329430" cy="1914525"/>
                </a:xfrm>
                <a:prstGeom prst="rect">
                  <a:avLst/>
                </a:prstGeom>
                <a:noFill/>
              </p:spPr>
              <p:txBody>
                <a:bodyPr wrap="square" rtlCol="0">
                  <a:noAutofit/>
                </a:bodyPr>
                <a:lstStyle/>
                <a:p>
                  <a:pPr algn="just">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厦门经济特区在体制机制方面进行了多项创新探索，为全国自贸试验区高质量提升发展树立了典范，为社会主义现代化贡献了社科力量。</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30" name="文本框 29"/>
                <p:cNvSpPr txBox="1"/>
                <p:nvPr/>
              </p:nvSpPr>
              <p:spPr>
                <a:xfrm>
                  <a:off x="7409927" y="2447404"/>
                  <a:ext cx="1402080" cy="460375"/>
                </a:xfrm>
                <a:prstGeom prst="rect">
                  <a:avLst/>
                </a:prstGeom>
                <a:noFill/>
              </p:spPr>
              <p:txBody>
                <a:bodyPr wrap="none" rtlCol="0">
                  <a:spAutoFit/>
                </a:bodyPr>
                <a:lstStyle>
                  <a:defPPr>
                    <a:defRPr lang="zh-CN"/>
                  </a:defPPr>
                  <a:lvl1pPr>
                    <a:defRPr sz="2000">
                      <a:solidFill>
                        <a:srgbClr val="9A0000"/>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2400" dirty="0">
                      <a:latin typeface="字体圈欣意冠黑体" panose="00000500000000000000" pitchFamily="2" charset="-122"/>
                      <a:ea typeface="字体圈欣意冠黑体" panose="00000500000000000000" pitchFamily="2" charset="-122"/>
                    </a:rPr>
                    <a:t>体制创新</a:t>
                  </a:r>
                  <a:endParaRPr lang="zh-CN" altLang="en-US" sz="2400" dirty="0">
                    <a:latin typeface="字体圈欣意冠黑体" panose="00000500000000000000" pitchFamily="2" charset="-122"/>
                    <a:ea typeface="字体圈欣意冠黑体" panose="00000500000000000000" pitchFamily="2" charset="-122"/>
                  </a:endParaRPr>
                </a:p>
              </p:txBody>
            </p:sp>
          </p:grpSp>
        </p:grpSp>
        <p:grpSp>
          <p:nvGrpSpPr>
            <p:cNvPr id="7" name="组合 6"/>
            <p:cNvGrpSpPr/>
            <p:nvPr/>
          </p:nvGrpSpPr>
          <p:grpSpPr>
            <a:xfrm>
              <a:off x="741619" y="1798267"/>
              <a:ext cx="7384940" cy="617641"/>
              <a:chOff x="741619" y="1760167"/>
              <a:chExt cx="7384940" cy="617641"/>
            </a:xfrm>
          </p:grpSpPr>
          <p:grpSp>
            <p:nvGrpSpPr>
              <p:cNvPr id="4" name="组合 3"/>
              <p:cNvGrpSpPr/>
              <p:nvPr/>
            </p:nvGrpSpPr>
            <p:grpSpPr>
              <a:xfrm>
                <a:off x="741619" y="1760167"/>
                <a:ext cx="1278834" cy="603557"/>
                <a:chOff x="741619" y="1760167"/>
                <a:chExt cx="1278834" cy="603557"/>
              </a:xfrm>
            </p:grpSpPr>
            <p:pic>
              <p:nvPicPr>
                <p:cNvPr id="40" name="图片 39"/>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5237" t="29308" r="3125" b="27753"/>
                <a:stretch>
                  <a:fillRect/>
                </a:stretch>
              </p:blipFill>
              <p:spPr>
                <a:xfrm>
                  <a:off x="741619" y="1760167"/>
                  <a:ext cx="1278834" cy="599226"/>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3" name="文本框 2"/>
                <p:cNvSpPr txBox="1"/>
                <p:nvPr/>
              </p:nvSpPr>
              <p:spPr>
                <a:xfrm>
                  <a:off x="1033845" y="1778949"/>
                  <a:ext cx="554960" cy="584775"/>
                </a:xfrm>
                <a:prstGeom prst="rect">
                  <a:avLst/>
                </a:prstGeom>
                <a:noFill/>
              </p:spPr>
              <p:txBody>
                <a:bodyPr wrap="non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3200" b="0" dirty="0">
                      <a:sym typeface="汉仪尚巍手书W" panose="00020600040101010101" pitchFamily="18" charset="-122"/>
                    </a:rPr>
                    <a:t>01</a:t>
                  </a:r>
                  <a:endParaRPr lang="zh-CN" altLang="en-US" sz="3200" b="0" dirty="0">
                    <a:sym typeface="汉仪尚巍手书W" panose="00020600040101010101" pitchFamily="18" charset="-122"/>
                  </a:endParaRPr>
                </a:p>
              </p:txBody>
            </p:sp>
          </p:grpSp>
          <p:grpSp>
            <p:nvGrpSpPr>
              <p:cNvPr id="41" name="组合 40"/>
              <p:cNvGrpSpPr/>
              <p:nvPr/>
            </p:nvGrpSpPr>
            <p:grpSpPr>
              <a:xfrm>
                <a:off x="4815552" y="1778582"/>
                <a:ext cx="3311007" cy="599226"/>
                <a:chOff x="986556" y="1778582"/>
                <a:chExt cx="3311007" cy="599226"/>
              </a:xfrm>
            </p:grpSpPr>
            <p:pic>
              <p:nvPicPr>
                <p:cNvPr id="42" name="图片 41"/>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5237" t="29308" r="3125" b="27753"/>
                <a:stretch>
                  <a:fillRect/>
                </a:stretch>
              </p:blipFill>
              <p:spPr>
                <a:xfrm>
                  <a:off x="3018729" y="1778582"/>
                  <a:ext cx="1278834" cy="599226"/>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50" name="文本框 49"/>
                <p:cNvSpPr txBox="1"/>
                <p:nvPr/>
              </p:nvSpPr>
              <p:spPr>
                <a:xfrm>
                  <a:off x="986556" y="1778949"/>
                  <a:ext cx="649538" cy="584775"/>
                </a:xfrm>
                <a:prstGeom prst="rect">
                  <a:avLst/>
                </a:prstGeom>
                <a:noFill/>
              </p:spPr>
              <p:txBody>
                <a:bodyPr wrap="non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3200" b="0" dirty="0" smtClean="0">
                      <a:sym typeface="汉仪尚巍手书W" panose="00020600040101010101" pitchFamily="18" charset="-122"/>
                    </a:rPr>
                    <a:t>02</a:t>
                  </a:r>
                  <a:endParaRPr lang="zh-CN" altLang="en-US" sz="3200" b="0" dirty="0">
                    <a:sym typeface="汉仪尚巍手书W" panose="00020600040101010101" pitchFamily="18" charset="-122"/>
                  </a:endParaRPr>
                </a:p>
              </p:txBody>
            </p:sp>
          </p:grpSp>
        </p:grpSp>
      </p:grpSp>
      <p:sp>
        <p:nvSpPr>
          <p:cNvPr id="2" name="文本框 1"/>
          <p:cNvSpPr txBox="1"/>
          <p:nvPr>
            <p:custDataLst>
              <p:tags r:id="rId5"/>
            </p:custDataLst>
          </p:nvPr>
        </p:nvSpPr>
        <p:spPr>
          <a:xfrm>
            <a:off x="7224951" y="1818319"/>
            <a:ext cx="641350" cy="583565"/>
          </a:xfrm>
          <a:prstGeom prst="rect">
            <a:avLst/>
          </a:prstGeom>
          <a:noFill/>
        </p:spPr>
        <p:txBody>
          <a:bodyPr wrap="non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3200" b="0" dirty="0">
                <a:sym typeface="汉仪尚巍手书W" panose="00020600040101010101" pitchFamily="18" charset="-122"/>
              </a:rPr>
              <a:t>02</a:t>
            </a:r>
            <a:endParaRPr lang="zh-CN" altLang="en-US" sz="3200" b="0" dirty="0">
              <a:sym typeface="汉仪尚巍手书W"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4886979" y="359449"/>
              <a:ext cx="24180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两岸融合</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6" name="组合 5"/>
          <p:cNvGrpSpPr/>
          <p:nvPr/>
        </p:nvGrpSpPr>
        <p:grpSpPr>
          <a:xfrm>
            <a:off x="674308" y="1794155"/>
            <a:ext cx="10843385" cy="3768445"/>
            <a:chOff x="180215" y="1794155"/>
            <a:chExt cx="10843385" cy="3768445"/>
          </a:xfrm>
        </p:grpSpPr>
        <p:sp>
          <p:nvSpPr>
            <p:cNvPr id="2" name="圆角矩形 1"/>
            <p:cNvSpPr/>
            <p:nvPr/>
          </p:nvSpPr>
          <p:spPr>
            <a:xfrm>
              <a:off x="431800" y="2052215"/>
              <a:ext cx="10591800" cy="3510385"/>
            </a:xfrm>
            <a:prstGeom prst="roundRect">
              <a:avLst>
                <a:gd name="adj" fmla="val 10155"/>
              </a:avLst>
            </a:prstGeom>
            <a:noFill/>
            <a:ln w="38100">
              <a:solidFill>
                <a:srgbClr val="B32E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15" y="1794155"/>
              <a:ext cx="4524741" cy="667774"/>
            </a:xfrm>
            <a:prstGeom prst="rect">
              <a:avLst/>
            </a:prstGeom>
          </p:spPr>
        </p:pic>
      </p:grpSp>
      <p:grpSp>
        <p:nvGrpSpPr>
          <p:cNvPr id="11" name="组合 10"/>
          <p:cNvGrpSpPr/>
          <p:nvPr/>
        </p:nvGrpSpPr>
        <p:grpSpPr>
          <a:xfrm>
            <a:off x="1370224" y="2462200"/>
            <a:ext cx="9432396" cy="2339752"/>
            <a:chOff x="1370224" y="2572939"/>
            <a:chExt cx="9432396" cy="2339752"/>
          </a:xfrm>
        </p:grpSpPr>
        <p:grpSp>
          <p:nvGrpSpPr>
            <p:cNvPr id="9" name="组合 8"/>
            <p:cNvGrpSpPr/>
            <p:nvPr/>
          </p:nvGrpSpPr>
          <p:grpSpPr>
            <a:xfrm>
              <a:off x="1370224" y="2572939"/>
              <a:ext cx="9411970" cy="902970"/>
              <a:chOff x="1370224" y="2572939"/>
              <a:chExt cx="9411970" cy="902970"/>
            </a:xfrm>
          </p:grpSpPr>
          <p:sp>
            <p:nvSpPr>
              <p:cNvPr id="36" name="文本框 35"/>
              <p:cNvSpPr txBox="1"/>
              <p:nvPr/>
            </p:nvSpPr>
            <p:spPr>
              <a:xfrm>
                <a:off x="1650894" y="2572939"/>
                <a:ext cx="9131300" cy="902970"/>
              </a:xfrm>
              <a:prstGeom prst="rect">
                <a:avLst/>
              </a:prstGeom>
              <a:noFill/>
            </p:spPr>
            <p:txBody>
              <a:bodyPr wrap="square" rtlCol="0">
                <a:noAutofit/>
              </a:bodyPr>
              <a:lstStyle/>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已从昔日的海防前线一跃成为两岸同胞往来最频繁、经贸合作最活跃、各领域交流最热络、情感最亲近的前沿平台。</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43" name="任意多边形 42"/>
              <p:cNvSpPr>
                <a:spLocks noChangeAspect="1"/>
              </p:cNvSpPr>
              <p:nvPr/>
            </p:nvSpPr>
            <p:spPr bwMode="auto">
              <a:xfrm>
                <a:off x="1370224" y="2719989"/>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nvGrpSpPr>
            <p:cNvPr id="44" name="组合 43"/>
            <p:cNvGrpSpPr/>
            <p:nvPr/>
          </p:nvGrpSpPr>
          <p:grpSpPr>
            <a:xfrm>
              <a:off x="1370224" y="3621101"/>
              <a:ext cx="9432396" cy="1291590"/>
              <a:chOff x="1370224" y="2611039"/>
              <a:chExt cx="9432396" cy="1291590"/>
            </a:xfrm>
          </p:grpSpPr>
          <p:sp>
            <p:nvSpPr>
              <p:cNvPr id="45" name="文本框 44"/>
              <p:cNvSpPr txBox="1"/>
              <p:nvPr/>
            </p:nvSpPr>
            <p:spPr>
              <a:xfrm>
                <a:off x="1671320" y="2611039"/>
                <a:ext cx="9131300" cy="1291590"/>
              </a:xfrm>
              <a:prstGeom prst="rect">
                <a:avLst/>
              </a:prstGeom>
              <a:noFill/>
            </p:spPr>
            <p:txBody>
              <a:bodyPr wrap="square" rtlCol="0">
                <a:spAutoFit/>
              </a:bodyPr>
              <a:lstStyle/>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rPr>
                  <a:t>近年来，厦门经济特区在两岸经贸合作方面不断创新，推出了一系列</a:t>
                </a:r>
                <a:r>
                  <a:rPr lang="zh-CN" altLang="en-US"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sym typeface="+mn-ea"/>
                  </a:rPr>
                  <a:t>惠台政策</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rPr>
                  <a:t>措施，为台湾企业和人才提供了更多的便利和机遇。厦门经济特区积极参与</a:t>
                </a:r>
                <a:r>
                  <a:rPr lang="zh-CN" altLang="en-US"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sym typeface="+mn-ea"/>
                  </a:rPr>
                  <a:t>两岸经济合作试验区建设</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rPr>
                  <a:t>、积极推动</a:t>
                </a:r>
                <a:r>
                  <a:rPr lang="zh-CN" altLang="en-US"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sym typeface="+mn-ea"/>
                  </a:rPr>
                  <a:t>两岸金融合作创新</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rPr>
                  <a:t>及</a:t>
                </a:r>
                <a:r>
                  <a:rPr lang="zh-CN" altLang="en-US"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sym typeface="+mn-ea"/>
                  </a:rPr>
                  <a:t>两岸自贸区建设</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rPr>
                  <a:t>。</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sym typeface="+mn-ea"/>
                </a:endParaRPr>
              </a:p>
            </p:txBody>
          </p:sp>
          <p:sp>
            <p:nvSpPr>
              <p:cNvPr id="46" name="任意多边形 45"/>
              <p:cNvSpPr>
                <a:spLocks noChangeAspect="1"/>
              </p:cNvSpPr>
              <p:nvPr/>
            </p:nvSpPr>
            <p:spPr bwMode="auto">
              <a:xfrm>
                <a:off x="1370224" y="2719354"/>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27512" y="-38100"/>
            <a:ext cx="12219084" cy="6896100"/>
          </a:xfrm>
          <a:prstGeom prst="rect">
            <a:avLst/>
          </a:prstGeom>
        </p:spPr>
      </p:pic>
      <p:pic>
        <p:nvPicPr>
          <p:cNvPr id="11" name="Picture 2" descr="C:\Users\阿宇\Documents\WPSDrive\419176381\WPS云盘\图片1111.png图片1111"/>
          <p:cNvPicPr>
            <a:picLocks noChangeAspect="1" noChangeArrowheads="1"/>
          </p:cNvPicPr>
          <p:nvPr/>
        </p:nvPicPr>
        <p:blipFill rotWithShape="1">
          <a:blip r:embed="rId2"/>
          <a:srcRect/>
          <a:stretch>
            <a:fillRect/>
          </a:stretch>
        </p:blipFill>
        <p:spPr bwMode="auto">
          <a:xfrm>
            <a:off x="487998" y="2438400"/>
            <a:ext cx="4084955" cy="2801620"/>
          </a:xfrm>
          <a:prstGeom prst="rect">
            <a:avLst/>
          </a:prstGeom>
          <a:noFill/>
          <a:ln w="57150">
            <a:solidFill>
              <a:srgbClr val="B32E35"/>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678180"/>
            <a:ext cx="8104505" cy="3116580"/>
          </a:xfrm>
          <a:prstGeom prst="rect">
            <a:avLst/>
          </a:prstGeom>
        </p:spPr>
      </p:pic>
      <p:sp>
        <p:nvSpPr>
          <p:cNvPr id="15" name="文本框 14"/>
          <p:cNvSpPr txBox="1"/>
          <p:nvPr/>
        </p:nvSpPr>
        <p:spPr>
          <a:xfrm>
            <a:off x="4753610" y="2256790"/>
            <a:ext cx="7112000" cy="3420745"/>
          </a:xfrm>
          <a:prstGeom prst="rect">
            <a:avLst/>
          </a:prstGeom>
          <a:noFill/>
        </p:spPr>
        <p:txBody>
          <a:bodyPr wrap="square" rtlCol="0">
            <a:noAutofit/>
          </a:bodyPr>
          <a:lstStyle/>
          <a:p>
            <a:pPr>
              <a:lnSpc>
                <a:spcPct val="15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sz="24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中国国际投资贸易投洽会发展成全球最具影响力的国际投资盛会之一。金砖国家新工业革命伙伴关系创新基地建设加快推动，一批示范标杆项目推出和落地。</a:t>
            </a:r>
            <a:endPar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5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厦门逐步发展成为海陆空运通达五洲的国际性综合交通枢纽。拥有</a:t>
            </a:r>
            <a:r>
              <a:rPr lang="en-US" altLang="zh-CN"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通达52个国家、142个港口的160多条航线</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，成为我国唯一实现“海丝”与“陆丝”无缝对接的海陆枢纽城市。 </a:t>
            </a:r>
            <a:r>
              <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rPr>
              <a:t>    </a:t>
            </a:r>
            <a:endPar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17" name="文本框 16"/>
          <p:cNvSpPr txBox="1"/>
          <p:nvPr/>
        </p:nvSpPr>
        <p:spPr>
          <a:xfrm>
            <a:off x="3841115" y="691515"/>
            <a:ext cx="3131820" cy="629285"/>
          </a:xfrm>
          <a:prstGeom prst="rect">
            <a:avLst/>
          </a:prstGeom>
          <a:noFill/>
        </p:spPr>
        <p:txBody>
          <a:bodyPr wrap="none" rtlCol="0">
            <a:no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000" dirty="0">
                <a:solidFill>
                  <a:srgbClr val="FDF7EA"/>
                </a:solidFill>
                <a:sym typeface="汉仪尚巍手书W" panose="00020600040101010101" pitchFamily="18" charset="-122"/>
              </a:rPr>
              <a:t>对外开放</a:t>
            </a:r>
            <a:endParaRPr lang="zh-CN" altLang="en-US" sz="4000" dirty="0">
              <a:solidFill>
                <a:srgbClr val="FDF7EA"/>
              </a:solidFill>
              <a:sym typeface="汉仪尚巍手书W"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19050"/>
            <a:ext cx="12219084" cy="6896100"/>
          </a:xfrm>
          <a:prstGeom prst="rect">
            <a:avLst/>
          </a:prstGeom>
        </p:spPr>
      </p:pic>
      <p:grpSp>
        <p:nvGrpSpPr>
          <p:cNvPr id="5" name="组合 4"/>
          <p:cNvGrpSpPr/>
          <p:nvPr/>
        </p:nvGrpSpPr>
        <p:grpSpPr>
          <a:xfrm>
            <a:off x="2931174" y="532804"/>
            <a:ext cx="6329680" cy="935425"/>
            <a:chOff x="2931174" y="359449"/>
            <a:chExt cx="6329680" cy="935425"/>
          </a:xfrm>
        </p:grpSpPr>
        <p:sp>
          <p:nvSpPr>
            <p:cNvPr id="10" name="文本框 9"/>
            <p:cNvSpPr txBox="1"/>
            <p:nvPr/>
          </p:nvSpPr>
          <p:spPr>
            <a:xfrm>
              <a:off x="2931174" y="359449"/>
              <a:ext cx="6329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厦门经济发展面临的</a:t>
              </a:r>
              <a:r>
                <a:rPr lang="zh-CN" altLang="en-US" sz="4400" dirty="0" smtClean="0">
                  <a:solidFill>
                    <a:srgbClr val="C00000"/>
                  </a:solidFill>
                  <a:sym typeface="汉仪尚巍手书W" panose="00020600040101010101" pitchFamily="18" charset="-122"/>
                </a:rPr>
                <a:t>挑战</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45" name="组合 44"/>
          <p:cNvGrpSpPr/>
          <p:nvPr/>
        </p:nvGrpSpPr>
        <p:grpSpPr>
          <a:xfrm>
            <a:off x="922021" y="3060700"/>
            <a:ext cx="10435590" cy="1891680"/>
            <a:chOff x="1059794" y="2159000"/>
            <a:chExt cx="10435590" cy="1891680"/>
          </a:xfrm>
        </p:grpSpPr>
        <p:grpSp>
          <p:nvGrpSpPr>
            <p:cNvPr id="30" name="组合 29"/>
            <p:cNvGrpSpPr/>
            <p:nvPr/>
          </p:nvGrpSpPr>
          <p:grpSpPr>
            <a:xfrm>
              <a:off x="1059794" y="2159000"/>
              <a:ext cx="2316480" cy="1891680"/>
              <a:chOff x="1059794" y="2159000"/>
              <a:chExt cx="2316480" cy="1891680"/>
            </a:xfrm>
          </p:grpSpPr>
          <p:grpSp>
            <p:nvGrpSpPr>
              <p:cNvPr id="4" name="组合 3"/>
              <p:cNvGrpSpPr/>
              <p:nvPr/>
            </p:nvGrpSpPr>
            <p:grpSpPr>
              <a:xfrm rot="0">
                <a:off x="1106784" y="2159000"/>
                <a:ext cx="2222500" cy="1041400"/>
                <a:chOff x="977900" y="1727200"/>
                <a:chExt cx="2222500" cy="1041400"/>
              </a:xfrm>
            </p:grpSpPr>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14" name="文本框 13"/>
                <p:cNvSpPr txBox="1"/>
                <p:nvPr/>
              </p:nvSpPr>
              <p:spPr>
                <a:xfrm>
                  <a:off x="1765985" y="1924735"/>
                  <a:ext cx="646331" cy="646331"/>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smtClean="0">
                      <a:solidFill>
                        <a:srgbClr val="FDF7EA"/>
                      </a:solidFill>
                      <a:sym typeface="汉仪尚巍手书W" panose="00020600040101010101" pitchFamily="18" charset="-122"/>
                    </a:rPr>
                    <a:t>壹</a:t>
                  </a:r>
                  <a:endParaRPr lang="zh-CN" altLang="en-US" sz="3600" b="1" dirty="0">
                    <a:solidFill>
                      <a:srgbClr val="FDF7EA"/>
                    </a:solidFill>
                    <a:sym typeface="汉仪尚巍手书W" panose="00020600040101010101" pitchFamily="18" charset="-122"/>
                  </a:endParaRPr>
                </a:p>
              </p:txBody>
            </p:sp>
          </p:grpSp>
          <p:sp>
            <p:nvSpPr>
              <p:cNvPr id="29" name="文本框 28"/>
              <p:cNvSpPr txBox="1"/>
              <p:nvPr/>
            </p:nvSpPr>
            <p:spPr>
              <a:xfrm>
                <a:off x="1059794" y="3528710"/>
                <a:ext cx="2316480" cy="52197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2800" dirty="0" smtClean="0">
                    <a:solidFill>
                      <a:srgbClr val="C00000"/>
                    </a:solidFill>
                    <a:latin typeface="字体圈欣意冠黑体" panose="00000500000000000000" pitchFamily="2" charset="-122"/>
                    <a:ea typeface="字体圈欣意冠黑体" panose="00000500000000000000" pitchFamily="2" charset="-122"/>
                  </a:rPr>
                  <a:t>资源环境约束</a:t>
                </a:r>
                <a:endParaRPr lang="zh-CN" altLang="en-US" sz="2800" dirty="0" smtClean="0">
                  <a:solidFill>
                    <a:srgbClr val="C00000"/>
                  </a:solidFill>
                  <a:latin typeface="字体圈欣意冠黑体" panose="00000500000000000000" pitchFamily="2" charset="-122"/>
                  <a:ea typeface="字体圈欣意冠黑体" panose="00000500000000000000" pitchFamily="2" charset="-122"/>
                </a:endParaRPr>
              </a:p>
            </p:txBody>
          </p:sp>
        </p:grpSp>
        <p:grpSp>
          <p:nvGrpSpPr>
            <p:cNvPr id="31" name="组合 30"/>
            <p:cNvGrpSpPr/>
            <p:nvPr/>
          </p:nvGrpSpPr>
          <p:grpSpPr>
            <a:xfrm>
              <a:off x="5142847" y="2159000"/>
              <a:ext cx="2316480" cy="1891680"/>
              <a:chOff x="1059797" y="2159000"/>
              <a:chExt cx="2316480" cy="1891680"/>
            </a:xfrm>
          </p:grpSpPr>
          <p:grpSp>
            <p:nvGrpSpPr>
              <p:cNvPr id="34" name="组合 33"/>
              <p:cNvGrpSpPr/>
              <p:nvPr/>
            </p:nvGrpSpPr>
            <p:grpSpPr>
              <a:xfrm rot="0">
                <a:off x="1106784" y="2159000"/>
                <a:ext cx="2222500" cy="1041400"/>
                <a:chOff x="977900" y="1727200"/>
                <a:chExt cx="2222500" cy="1041400"/>
              </a:xfrm>
            </p:grpSpPr>
            <p:pic>
              <p:nvPicPr>
                <p:cNvPr id="36" name="图片 3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37" name="文本框 36"/>
                <p:cNvSpPr txBox="1"/>
                <p:nvPr/>
              </p:nvSpPr>
              <p:spPr>
                <a:xfrm>
                  <a:off x="1765983" y="1924735"/>
                  <a:ext cx="646332" cy="646331"/>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smtClean="0">
                      <a:solidFill>
                        <a:srgbClr val="FDF7EA"/>
                      </a:solidFill>
                      <a:sym typeface="汉仪尚巍手书W" panose="00020600040101010101" pitchFamily="18" charset="-122"/>
                    </a:rPr>
                    <a:t>贰</a:t>
                  </a:r>
                  <a:endParaRPr lang="zh-CN" altLang="en-US" sz="3600" b="1" dirty="0">
                    <a:solidFill>
                      <a:srgbClr val="FDF7EA"/>
                    </a:solidFill>
                    <a:sym typeface="汉仪尚巍手书W" panose="00020600040101010101" pitchFamily="18" charset="-122"/>
                  </a:endParaRPr>
                </a:p>
              </p:txBody>
            </p:sp>
          </p:grpSp>
          <p:sp>
            <p:nvSpPr>
              <p:cNvPr id="33" name="文本框 32"/>
              <p:cNvSpPr txBox="1"/>
              <p:nvPr/>
            </p:nvSpPr>
            <p:spPr>
              <a:xfrm>
                <a:off x="1059797" y="3528710"/>
                <a:ext cx="2316480" cy="52197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2800" dirty="0" smtClean="0">
                    <a:solidFill>
                      <a:srgbClr val="C00000"/>
                    </a:solidFill>
                    <a:latin typeface="字体圈欣意冠黑体" panose="00000500000000000000" pitchFamily="2" charset="-122"/>
                    <a:ea typeface="字体圈欣意冠黑体" panose="00000500000000000000" pitchFamily="2" charset="-122"/>
                  </a:rPr>
                  <a:t>产业结构</a:t>
                </a:r>
                <a:r>
                  <a:rPr lang="zh-CN" altLang="en-US" sz="2800" dirty="0" smtClean="0">
                    <a:solidFill>
                      <a:srgbClr val="C00000"/>
                    </a:solidFill>
                    <a:latin typeface="字体圈欣意冠黑体" panose="00000500000000000000" pitchFamily="2" charset="-122"/>
                    <a:ea typeface="字体圈欣意冠黑体" panose="00000500000000000000" pitchFamily="2" charset="-122"/>
                  </a:rPr>
                  <a:t>调整</a:t>
                </a:r>
                <a:endParaRPr lang="zh-CN" altLang="en-US" sz="2800" dirty="0" smtClean="0">
                  <a:solidFill>
                    <a:srgbClr val="C00000"/>
                  </a:solidFill>
                  <a:latin typeface="字体圈欣意冠黑体" panose="00000500000000000000" pitchFamily="2" charset="-122"/>
                  <a:ea typeface="字体圈欣意冠黑体" panose="00000500000000000000" pitchFamily="2" charset="-122"/>
                </a:endParaRPr>
              </a:p>
            </p:txBody>
          </p:sp>
        </p:grpSp>
        <p:grpSp>
          <p:nvGrpSpPr>
            <p:cNvPr id="38" name="组合 37"/>
            <p:cNvGrpSpPr/>
            <p:nvPr/>
          </p:nvGrpSpPr>
          <p:grpSpPr>
            <a:xfrm>
              <a:off x="9272884" y="2159000"/>
              <a:ext cx="2222500" cy="1830085"/>
              <a:chOff x="1106784" y="2159000"/>
              <a:chExt cx="2222500" cy="1830085"/>
            </a:xfrm>
          </p:grpSpPr>
          <p:grpSp>
            <p:nvGrpSpPr>
              <p:cNvPr id="41" name="组合 40"/>
              <p:cNvGrpSpPr/>
              <p:nvPr/>
            </p:nvGrpSpPr>
            <p:grpSpPr>
              <a:xfrm rot="0">
                <a:off x="1106784" y="2159000"/>
                <a:ext cx="2222500" cy="1041400"/>
                <a:chOff x="977900" y="1727200"/>
                <a:chExt cx="2222500" cy="1041400"/>
              </a:xfrm>
            </p:grpSpPr>
            <p:pic>
              <p:nvPicPr>
                <p:cNvPr id="43" name="图片 42"/>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5237" t="29308" r="3125" b="27753"/>
                <a:stretch>
                  <a:fillRect/>
                </a:stretch>
              </p:blipFill>
              <p:spPr>
                <a:xfrm>
                  <a:off x="977900" y="1727200"/>
                  <a:ext cx="2222500" cy="1041400"/>
                </a:xfrm>
                <a:custGeom>
                  <a:avLst/>
                  <a:gdLst>
                    <a:gd name="connsiteX0" fmla="*/ 0 w 2222500"/>
                    <a:gd name="connsiteY0" fmla="*/ 0 h 1041400"/>
                    <a:gd name="connsiteX1" fmla="*/ 2222500 w 2222500"/>
                    <a:gd name="connsiteY1" fmla="*/ 0 h 1041400"/>
                    <a:gd name="connsiteX2" fmla="*/ 2222500 w 2222500"/>
                    <a:gd name="connsiteY2" fmla="*/ 1041400 h 1041400"/>
                    <a:gd name="connsiteX3" fmla="*/ 0 w 2222500"/>
                    <a:gd name="connsiteY3" fmla="*/ 1041400 h 1041400"/>
                  </a:gdLst>
                  <a:ahLst/>
                  <a:cxnLst>
                    <a:cxn ang="0">
                      <a:pos x="connsiteX0" y="connsiteY0"/>
                    </a:cxn>
                    <a:cxn ang="0">
                      <a:pos x="connsiteX1" y="connsiteY1"/>
                    </a:cxn>
                    <a:cxn ang="0">
                      <a:pos x="connsiteX2" y="connsiteY2"/>
                    </a:cxn>
                    <a:cxn ang="0">
                      <a:pos x="connsiteX3" y="connsiteY3"/>
                    </a:cxn>
                  </a:cxnLst>
                  <a:rect l="l" t="t" r="r" b="b"/>
                  <a:pathLst>
                    <a:path w="2222500" h="1041400">
                      <a:moveTo>
                        <a:pt x="0" y="0"/>
                      </a:moveTo>
                      <a:lnTo>
                        <a:pt x="2222500" y="0"/>
                      </a:lnTo>
                      <a:lnTo>
                        <a:pt x="2222500" y="1041400"/>
                      </a:lnTo>
                      <a:lnTo>
                        <a:pt x="0" y="1041400"/>
                      </a:lnTo>
                      <a:close/>
                    </a:path>
                  </a:pathLst>
                </a:custGeom>
              </p:spPr>
            </p:pic>
            <p:sp>
              <p:nvSpPr>
                <p:cNvPr id="44" name="文本框 43"/>
                <p:cNvSpPr txBox="1"/>
                <p:nvPr/>
              </p:nvSpPr>
              <p:spPr>
                <a:xfrm>
                  <a:off x="1765984" y="1924735"/>
                  <a:ext cx="646332" cy="646331"/>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600" b="1" dirty="0">
                      <a:solidFill>
                        <a:srgbClr val="FDF7EA"/>
                      </a:solidFill>
                      <a:sym typeface="汉仪尚巍手书W" panose="00020600040101010101" pitchFamily="18" charset="-122"/>
                    </a:rPr>
                    <a:t>叁</a:t>
                  </a:r>
                  <a:endParaRPr lang="zh-CN" altLang="en-US" sz="3600" b="1" dirty="0">
                    <a:solidFill>
                      <a:srgbClr val="FDF7EA"/>
                    </a:solidFill>
                    <a:sym typeface="汉仪尚巍手书W" panose="00020600040101010101" pitchFamily="18" charset="-122"/>
                  </a:endParaRPr>
                </a:p>
              </p:txBody>
            </p:sp>
          </p:grpSp>
          <p:sp>
            <p:nvSpPr>
              <p:cNvPr id="40" name="文本框 39"/>
              <p:cNvSpPr txBox="1"/>
              <p:nvPr/>
            </p:nvSpPr>
            <p:spPr>
              <a:xfrm>
                <a:off x="1200447" y="3528710"/>
                <a:ext cx="2035175" cy="46037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2400" dirty="0" smtClean="0">
                    <a:solidFill>
                      <a:srgbClr val="C00000"/>
                    </a:solidFill>
                    <a:latin typeface="字体圈欣意冠黑体" panose="00000500000000000000" pitchFamily="2" charset="-122"/>
                    <a:ea typeface="字体圈欣意冠黑体" panose="00000500000000000000" pitchFamily="2" charset="-122"/>
                  </a:rPr>
                  <a:t>	人才培养</a:t>
                </a:r>
                <a:r>
                  <a:rPr lang="zh-CN" altLang="en-US" sz="2400" dirty="0" smtClean="0">
                    <a:solidFill>
                      <a:srgbClr val="C00000"/>
                    </a:solidFill>
                    <a:latin typeface="字体圈欣意冠黑体" panose="00000500000000000000" pitchFamily="2" charset="-122"/>
                    <a:ea typeface="字体圈欣意冠黑体" panose="00000500000000000000" pitchFamily="2" charset="-122"/>
                  </a:rPr>
                  <a:t>引进</a:t>
                </a:r>
                <a:endParaRPr lang="zh-CN" altLang="en-US" sz="2400" dirty="0" smtClean="0">
                  <a:solidFill>
                    <a:srgbClr val="C00000"/>
                  </a:solidFill>
                  <a:latin typeface="字体圈欣意冠黑体" panose="00000500000000000000" pitchFamily="2" charset="-122"/>
                  <a:ea typeface="字体圈欣意冠黑体" panose="00000500000000000000" pitchFamily="2" charset="-122"/>
                </a:endParaRPr>
              </a:p>
            </p:txBody>
          </p:sp>
        </p:grpSp>
      </p:grpSp>
      <p:sp>
        <p:nvSpPr>
          <p:cNvPr id="2" name="文本框 1"/>
          <p:cNvSpPr txBox="1"/>
          <p:nvPr>
            <p:custDataLst>
              <p:tags r:id="rId5"/>
            </p:custDataLst>
          </p:nvPr>
        </p:nvSpPr>
        <p:spPr>
          <a:xfrm>
            <a:off x="1071245" y="1468120"/>
            <a:ext cx="10672445" cy="1659255"/>
          </a:xfrm>
          <a:prstGeom prst="rect">
            <a:avLst/>
          </a:prstGeom>
          <a:noFill/>
        </p:spPr>
        <p:txBody>
          <a:bodyPr wrap="square" rtlCol="0">
            <a:noAutofit/>
          </a:bodyPr>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对于厦门经济发展面临的挑战，我们着重关注以下三个方面：第一是资源环境约束，第二是产业结构调整，第三是人才培养引进。我们认为，这三个方面是厦门经济发展的重点和难点，因此我们对此展开调研并</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提出应对策略和建议。</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28178" y="359449"/>
            <a:ext cx="3535680" cy="935425"/>
            <a:chOff x="4328178" y="359449"/>
            <a:chExt cx="3535680" cy="935425"/>
          </a:xfrm>
        </p:grpSpPr>
        <p:sp>
          <p:nvSpPr>
            <p:cNvPr id="10" name="文本框 9"/>
            <p:cNvSpPr txBox="1"/>
            <p:nvPr/>
          </p:nvSpPr>
          <p:spPr>
            <a:xfrm>
              <a:off x="4328178"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资源环境</a:t>
              </a:r>
              <a:r>
                <a:rPr lang="zh-CN" altLang="en-US" sz="4400" dirty="0" smtClean="0">
                  <a:solidFill>
                    <a:srgbClr val="C00000"/>
                  </a:solidFill>
                  <a:sym typeface="汉仪尚巍手书W" panose="00020600040101010101" pitchFamily="18" charset="-122"/>
                </a:rPr>
                <a:t>约束</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6" name="组合 5"/>
          <p:cNvGrpSpPr/>
          <p:nvPr/>
        </p:nvGrpSpPr>
        <p:grpSpPr>
          <a:xfrm>
            <a:off x="674370" y="1577340"/>
            <a:ext cx="10843260" cy="4286250"/>
            <a:chOff x="180215" y="1794155"/>
            <a:chExt cx="10843385" cy="3768445"/>
          </a:xfrm>
        </p:grpSpPr>
        <p:sp>
          <p:nvSpPr>
            <p:cNvPr id="2" name="圆角矩形 1"/>
            <p:cNvSpPr/>
            <p:nvPr/>
          </p:nvSpPr>
          <p:spPr>
            <a:xfrm>
              <a:off x="431800" y="2052215"/>
              <a:ext cx="10591800" cy="3510385"/>
            </a:xfrm>
            <a:prstGeom prst="roundRect">
              <a:avLst>
                <a:gd name="adj" fmla="val 10155"/>
              </a:avLst>
            </a:prstGeom>
            <a:noFill/>
            <a:ln w="38100">
              <a:solidFill>
                <a:srgbClr val="B32E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15" y="1794155"/>
              <a:ext cx="4524741" cy="667774"/>
            </a:xfrm>
            <a:prstGeom prst="rect">
              <a:avLst/>
            </a:prstGeom>
          </p:spPr>
        </p:pic>
      </p:grpSp>
      <p:grpSp>
        <p:nvGrpSpPr>
          <p:cNvPr id="11" name="组合 10"/>
          <p:cNvGrpSpPr/>
          <p:nvPr/>
        </p:nvGrpSpPr>
        <p:grpSpPr>
          <a:xfrm>
            <a:off x="1370224" y="2304720"/>
            <a:ext cx="9411970" cy="1857152"/>
            <a:chOff x="1370224" y="2572939"/>
            <a:chExt cx="9411970" cy="1857152"/>
          </a:xfrm>
        </p:grpSpPr>
        <p:grpSp>
          <p:nvGrpSpPr>
            <p:cNvPr id="9" name="组合 8"/>
            <p:cNvGrpSpPr/>
            <p:nvPr/>
          </p:nvGrpSpPr>
          <p:grpSpPr>
            <a:xfrm>
              <a:off x="1370224" y="2572939"/>
              <a:ext cx="9411970" cy="730250"/>
              <a:chOff x="1370224" y="2572939"/>
              <a:chExt cx="9411970" cy="730250"/>
            </a:xfrm>
          </p:grpSpPr>
          <p:sp>
            <p:nvSpPr>
              <p:cNvPr id="36" name="文本框 35"/>
              <p:cNvSpPr txBox="1"/>
              <p:nvPr/>
            </p:nvSpPr>
            <p:spPr>
              <a:xfrm>
                <a:off x="1650894" y="2572939"/>
                <a:ext cx="9131300" cy="730250"/>
              </a:xfrm>
              <a:prstGeom prst="rect">
                <a:avLst/>
              </a:prstGeom>
              <a:noFill/>
            </p:spPr>
            <p:txBody>
              <a:bodyPr wrap="square" rtlCol="0">
                <a:noAutofit/>
              </a:bodyPr>
              <a:lstStyle/>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厦门经济特区的面积为1700.61平方千米，常住人口为530.80万人，人均土地面积仅为0.0</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00</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3平方千米，远低于全国平均水平。</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43" name="任意多边形 42"/>
              <p:cNvSpPr>
                <a:spLocks noChangeAspect="1"/>
              </p:cNvSpPr>
              <p:nvPr/>
            </p:nvSpPr>
            <p:spPr bwMode="auto">
              <a:xfrm>
                <a:off x="1370224" y="2719989"/>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nvGrpSpPr>
            <p:cNvPr id="44" name="组合 43"/>
            <p:cNvGrpSpPr/>
            <p:nvPr/>
          </p:nvGrpSpPr>
          <p:grpSpPr>
            <a:xfrm>
              <a:off x="1370224" y="3577921"/>
              <a:ext cx="9411970" cy="852170"/>
              <a:chOff x="1370224" y="2567859"/>
              <a:chExt cx="9411970" cy="852170"/>
            </a:xfrm>
          </p:grpSpPr>
          <p:sp>
            <p:nvSpPr>
              <p:cNvPr id="45" name="文本框 44"/>
              <p:cNvSpPr txBox="1"/>
              <p:nvPr/>
            </p:nvSpPr>
            <p:spPr>
              <a:xfrm>
                <a:off x="1650894" y="2567859"/>
                <a:ext cx="9131300" cy="852170"/>
              </a:xfrm>
              <a:prstGeom prst="rect">
                <a:avLst/>
              </a:prstGeom>
              <a:noFill/>
            </p:spPr>
            <p:txBody>
              <a:bodyPr wrap="square" rtlCol="0">
                <a:noAutofit/>
              </a:bodyPr>
              <a:lstStyle/>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厦门经济特区的水资源总量为7.4亿立方米，人均水资源仅为139立方米，是全国最缺水的城市之一。</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46" name="任意多边形 45"/>
              <p:cNvSpPr>
                <a:spLocks noChangeAspect="1"/>
              </p:cNvSpPr>
              <p:nvPr/>
            </p:nvSpPr>
            <p:spPr bwMode="auto">
              <a:xfrm>
                <a:off x="1370224" y="2686969"/>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sp>
        <p:nvSpPr>
          <p:cNvPr id="3" name="文本框 2"/>
          <p:cNvSpPr txBox="1"/>
          <p:nvPr>
            <p:custDataLst>
              <p:tags r:id="rId4"/>
            </p:custDataLst>
          </p:nvPr>
        </p:nvSpPr>
        <p:spPr>
          <a:xfrm>
            <a:off x="1164590" y="4343400"/>
            <a:ext cx="10116185" cy="852170"/>
          </a:xfrm>
          <a:prstGeom prst="rect">
            <a:avLst/>
          </a:prstGeom>
          <a:noFill/>
        </p:spPr>
        <p:txBody>
          <a:bodyPr wrap="square" rtlCol="0">
            <a:noAutofit/>
          </a:bodyPr>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因此，厦门经济特区要坚持</a:t>
            </a:r>
            <a:r>
              <a:rPr lang="zh-CN" altLang="en-US" sz="20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生态优先、绿色发展</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的理念，合理规划利用土地资源，加强生态修复和环境治理，提高资源利用效率和循环利用水平，构建美丽宜居的生态文明城市。</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rotWithShape="1">
          <a:blip r:embed="rId2"/>
          <a:srcRect l="4721" r="16773" b="15866"/>
          <a:stretch>
            <a:fillRect/>
          </a:stretch>
        </p:blipFill>
        <p:spPr>
          <a:xfrm>
            <a:off x="-50800" y="0"/>
            <a:ext cx="12242800" cy="6883400"/>
          </a:xfrm>
          <a:prstGeom prst="rect">
            <a:avLst/>
          </a:prstGeom>
        </p:spPr>
      </p:pic>
      <p:grpSp>
        <p:nvGrpSpPr>
          <p:cNvPr id="10" name="组合 9"/>
          <p:cNvGrpSpPr/>
          <p:nvPr/>
        </p:nvGrpSpPr>
        <p:grpSpPr>
          <a:xfrm>
            <a:off x="944644" y="453686"/>
            <a:ext cx="9945207" cy="4211020"/>
            <a:chOff x="782253" y="1334445"/>
            <a:chExt cx="9945207" cy="4211020"/>
          </a:xfrm>
        </p:grpSpPr>
        <p:grpSp>
          <p:nvGrpSpPr>
            <p:cNvPr id="11" name="组合 10"/>
            <p:cNvGrpSpPr/>
            <p:nvPr/>
          </p:nvGrpSpPr>
          <p:grpSpPr>
            <a:xfrm>
              <a:off x="2174444" y="2427040"/>
              <a:ext cx="8553016" cy="3118425"/>
              <a:chOff x="2174444" y="2427040"/>
              <a:chExt cx="8553016" cy="3118425"/>
            </a:xfrm>
          </p:grpSpPr>
          <p:grpSp>
            <p:nvGrpSpPr>
              <p:cNvPr id="13" name="组合 12"/>
              <p:cNvGrpSpPr/>
              <p:nvPr/>
            </p:nvGrpSpPr>
            <p:grpSpPr>
              <a:xfrm>
                <a:off x="2174444" y="2427040"/>
                <a:ext cx="1294966" cy="3110230"/>
                <a:chOff x="3947157" y="1595180"/>
                <a:chExt cx="1294966" cy="3110230"/>
              </a:xfrm>
            </p:grpSpPr>
            <p:sp>
              <p:nvSpPr>
                <p:cNvPr id="29" name="文本框 28"/>
                <p:cNvSpPr txBox="1"/>
                <p:nvPr/>
              </p:nvSpPr>
              <p:spPr>
                <a:xfrm>
                  <a:off x="3947157" y="2077780"/>
                  <a:ext cx="613410" cy="2627630"/>
                </a:xfrm>
                <a:prstGeom prst="rect">
                  <a:avLst/>
                </a:prstGeom>
                <a:noFill/>
              </p:spPr>
              <p:txBody>
                <a:bodyPr vert="eaVert" wrap="square" rtlCol="0">
                  <a:spAutoFit/>
                </a:bodyPr>
                <a:lstStyle/>
                <a:p>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选题目的及</a:t>
                  </a:r>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说明</a:t>
                  </a:r>
                  <a:endPar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cxnSp>
              <p:nvCxnSpPr>
                <p:cNvPr id="30" name="直接连接符 29"/>
                <p:cNvCxnSpPr/>
                <p:nvPr/>
              </p:nvCxnSpPr>
              <p:spPr>
                <a:xfrm>
                  <a:off x="4626610" y="2171700"/>
                  <a:ext cx="0" cy="2449919"/>
                </a:xfrm>
                <a:prstGeom prst="line">
                  <a:avLst/>
                </a:prstGeom>
                <a:ln w="28575" cap="rnd">
                  <a:gradFill>
                    <a:gsLst>
                      <a:gs pos="0">
                        <a:srgbClr val="B32E35"/>
                      </a:gs>
                      <a:gs pos="100000">
                        <a:srgbClr val="B32E35">
                          <a:alpha val="0"/>
                        </a:srgbClr>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626570" y="1595180"/>
                  <a:ext cx="615553" cy="1528624"/>
                </a:xfrm>
                <a:prstGeom prst="rect">
                  <a:avLst/>
                </a:prstGeom>
                <a:noFill/>
              </p:spPr>
              <p:txBody>
                <a:bodyPr vert="eaVert" wrap="none" rtlCol="0">
                  <a:spAutoFit/>
                </a:bodyPr>
                <a:lstStyle/>
                <a:p>
                  <a:r>
                    <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第一部分</a:t>
                  </a:r>
                  <a:endPar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endParaRPr>
                </a:p>
              </p:txBody>
            </p:sp>
          </p:grpSp>
          <p:grpSp>
            <p:nvGrpSpPr>
              <p:cNvPr id="14" name="组合 13"/>
              <p:cNvGrpSpPr/>
              <p:nvPr/>
            </p:nvGrpSpPr>
            <p:grpSpPr>
              <a:xfrm>
                <a:off x="4849969" y="2442280"/>
                <a:ext cx="1245166" cy="3103185"/>
                <a:chOff x="3422282" y="1610420"/>
                <a:chExt cx="1245166" cy="3103185"/>
              </a:xfrm>
            </p:grpSpPr>
            <p:sp>
              <p:nvSpPr>
                <p:cNvPr id="24" name="文本框 23"/>
                <p:cNvSpPr txBox="1"/>
                <p:nvPr/>
              </p:nvSpPr>
              <p:spPr>
                <a:xfrm>
                  <a:off x="3422282" y="2078355"/>
                  <a:ext cx="403791" cy="2635250"/>
                </a:xfrm>
                <a:prstGeom prst="rect">
                  <a:avLst/>
                </a:prstGeom>
                <a:noFill/>
              </p:spPr>
              <p:txBody>
                <a:bodyPr vert="eaVert" wrap="square" rtlCol="0">
                  <a:spAutoFit/>
                </a:bodyPr>
                <a:lstStyle/>
                <a:p>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实践</a:t>
                  </a:r>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过程</a:t>
                  </a:r>
                  <a:endPar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cxnSp>
              <p:nvCxnSpPr>
                <p:cNvPr id="25" name="直接连接符 24"/>
                <p:cNvCxnSpPr/>
                <p:nvPr/>
              </p:nvCxnSpPr>
              <p:spPr>
                <a:xfrm>
                  <a:off x="3912870" y="2171700"/>
                  <a:ext cx="0" cy="2449919"/>
                </a:xfrm>
                <a:prstGeom prst="line">
                  <a:avLst/>
                </a:prstGeom>
                <a:ln w="28575" cap="rnd">
                  <a:gradFill>
                    <a:gsLst>
                      <a:gs pos="0">
                        <a:srgbClr val="B32E35"/>
                      </a:gs>
                      <a:gs pos="100000">
                        <a:srgbClr val="B32E35">
                          <a:alpha val="0"/>
                        </a:srgbClr>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051895" y="1610420"/>
                  <a:ext cx="615553" cy="1528624"/>
                </a:xfrm>
                <a:prstGeom prst="rect">
                  <a:avLst/>
                </a:prstGeom>
                <a:noFill/>
              </p:spPr>
              <p:txBody>
                <a:bodyPr vert="eaVert" wrap="none" rtlCol="0">
                  <a:spAutoFit/>
                </a:bodyPr>
                <a:lstStyle/>
                <a:p>
                  <a:r>
                    <a:rPr lang="zh-CN" altLang="en-US" sz="2800" dirty="0" smtClean="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第</a:t>
                  </a:r>
                  <a:r>
                    <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二</a:t>
                  </a:r>
                  <a:r>
                    <a:rPr lang="zh-CN" altLang="en-US" sz="2800" dirty="0" smtClean="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部分</a:t>
                  </a:r>
                  <a:endPar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endParaRPr>
                </a:p>
              </p:txBody>
            </p:sp>
          </p:grpSp>
          <p:grpSp>
            <p:nvGrpSpPr>
              <p:cNvPr id="15" name="组合 14"/>
              <p:cNvGrpSpPr/>
              <p:nvPr/>
            </p:nvGrpSpPr>
            <p:grpSpPr>
              <a:xfrm>
                <a:off x="9475240" y="2442280"/>
                <a:ext cx="1252220" cy="3103185"/>
                <a:chOff x="4847153" y="1610420"/>
                <a:chExt cx="1252220" cy="3103185"/>
              </a:xfrm>
            </p:grpSpPr>
            <p:sp>
              <p:nvSpPr>
                <p:cNvPr id="16" name="文本框 15"/>
                <p:cNvSpPr txBox="1"/>
                <p:nvPr/>
              </p:nvSpPr>
              <p:spPr>
                <a:xfrm>
                  <a:off x="4847153" y="2078355"/>
                  <a:ext cx="613410" cy="2635250"/>
                </a:xfrm>
                <a:prstGeom prst="rect">
                  <a:avLst/>
                </a:prstGeom>
                <a:noFill/>
              </p:spPr>
              <p:txBody>
                <a:bodyPr vert="eaVert" wrap="square" rtlCol="0">
                  <a:spAutoFit/>
                </a:bodyPr>
                <a:lstStyle/>
                <a:p>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总结</a:t>
                  </a:r>
                  <a:endPar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cxnSp>
              <p:nvCxnSpPr>
                <p:cNvPr id="17" name="直接连接符 16"/>
                <p:cNvCxnSpPr/>
                <p:nvPr/>
              </p:nvCxnSpPr>
              <p:spPr>
                <a:xfrm>
                  <a:off x="5473065" y="2255520"/>
                  <a:ext cx="0" cy="2449919"/>
                </a:xfrm>
                <a:prstGeom prst="line">
                  <a:avLst/>
                </a:prstGeom>
                <a:ln w="28575" cap="rnd">
                  <a:gradFill>
                    <a:gsLst>
                      <a:gs pos="0">
                        <a:srgbClr val="B32E35"/>
                      </a:gs>
                      <a:gs pos="100000">
                        <a:srgbClr val="B32E35">
                          <a:alpha val="0"/>
                        </a:srgbClr>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485963" y="1610420"/>
                  <a:ext cx="613410" cy="1513840"/>
                </a:xfrm>
                <a:prstGeom prst="rect">
                  <a:avLst/>
                </a:prstGeom>
                <a:noFill/>
              </p:spPr>
              <p:txBody>
                <a:bodyPr vert="eaVert" wrap="none" rtlCol="0">
                  <a:spAutoFit/>
                </a:bodyPr>
                <a:lstStyle/>
                <a:p>
                  <a:r>
                    <a:rPr lang="zh-CN" altLang="en-US" sz="2800" dirty="0" smtClean="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第四部分</a:t>
                  </a:r>
                  <a:endPar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endParaRPr>
                </a:p>
              </p:txBody>
            </p:sp>
          </p:grpSp>
        </p:grpSp>
        <p:sp>
          <p:nvSpPr>
            <p:cNvPr id="12" name="文本框 11"/>
            <p:cNvSpPr txBox="1"/>
            <p:nvPr/>
          </p:nvSpPr>
          <p:spPr>
            <a:xfrm>
              <a:off x="782253" y="1334445"/>
              <a:ext cx="2723823" cy="1107996"/>
            </a:xfrm>
            <a:prstGeom prst="rect">
              <a:avLst/>
            </a:prstGeom>
            <a:noFill/>
          </p:spPr>
          <p:txBody>
            <a:bodyPr wrap="none" rtlCol="0">
              <a:spAutoFit/>
            </a:bodyPr>
            <a:lstStyle>
              <a:defPPr>
                <a:defRPr lang="zh-CN"/>
              </a:defPPr>
              <a:lvl1pPr>
                <a:defRPr sz="66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defRPr>
              </a:lvl1pPr>
            </a:lstStyle>
            <a:p>
              <a:r>
                <a:rPr lang="zh-CN" altLang="en-US" dirty="0">
                  <a:cs typeface="汉仪全唐诗简" panose="00020600040101010101" pitchFamily="18" charset="-122"/>
                  <a:sym typeface="汉仪尚巍手书W" panose="00020600040101010101" pitchFamily="18" charset="-122"/>
                </a:rPr>
                <a:t>目录：</a:t>
              </a:r>
              <a:endParaRPr lang="zh-CN" altLang="en-US" dirty="0">
                <a:cs typeface="汉仪全唐诗简" panose="00020600040101010101" pitchFamily="18" charset="-122"/>
                <a:sym typeface="汉仪尚巍手书W" panose="00020600040101010101" pitchFamily="18" charset="-122"/>
              </a:endParaRPr>
            </a:p>
          </p:txBody>
        </p:sp>
      </p:grpSp>
      <p:sp>
        <p:nvSpPr>
          <p:cNvPr id="2" name="文本框 1"/>
          <p:cNvSpPr txBox="1"/>
          <p:nvPr>
            <p:custDataLst>
              <p:tags r:id="rId3"/>
            </p:custDataLst>
          </p:nvPr>
        </p:nvSpPr>
        <p:spPr>
          <a:xfrm>
            <a:off x="7241776" y="2029456"/>
            <a:ext cx="613410" cy="2635250"/>
          </a:xfrm>
          <a:prstGeom prst="rect">
            <a:avLst/>
          </a:prstGeom>
          <a:noFill/>
        </p:spPr>
        <p:txBody>
          <a:bodyPr vert="eaVert" wrap="square" rtlCol="0">
            <a:spAutoFit/>
          </a:bodyPr>
          <a:p>
            <a:r>
              <a:rPr lang="zh-CN" altLang="en-US"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实践成果</a:t>
            </a:r>
            <a:endParaRPr lang="en-US" altLang="zh-CN" sz="28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cxnSp>
        <p:nvCxnSpPr>
          <p:cNvPr id="4" name="直接连接符 3"/>
          <p:cNvCxnSpPr/>
          <p:nvPr>
            <p:custDataLst>
              <p:tags r:id="rId4"/>
            </p:custDataLst>
          </p:nvPr>
        </p:nvCxnSpPr>
        <p:spPr>
          <a:xfrm>
            <a:off x="7801013" y="2122801"/>
            <a:ext cx="0" cy="2449919"/>
          </a:xfrm>
          <a:prstGeom prst="line">
            <a:avLst/>
          </a:prstGeom>
          <a:ln w="28575" cap="rnd">
            <a:gradFill>
              <a:gsLst>
                <a:gs pos="0">
                  <a:srgbClr val="B32E35"/>
                </a:gs>
                <a:gs pos="100000">
                  <a:srgbClr val="B32E35">
                    <a:alpha val="0"/>
                  </a:srgbClr>
                </a:gs>
              </a:gsLst>
              <a:lin ang="5400000" scaled="1"/>
            </a:gra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7924401" y="1561521"/>
            <a:ext cx="613410" cy="1513840"/>
          </a:xfrm>
          <a:prstGeom prst="rect">
            <a:avLst/>
          </a:prstGeom>
          <a:noFill/>
        </p:spPr>
        <p:txBody>
          <a:bodyPr vert="eaVert" wrap="none" rtlCol="0">
            <a:spAutoFit/>
          </a:bodyPr>
          <a:p>
            <a:r>
              <a:rPr lang="zh-CN" altLang="en-US" sz="2800" dirty="0" smtClean="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第</a:t>
            </a:r>
            <a:r>
              <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三</a:t>
            </a:r>
            <a:r>
              <a:rPr lang="zh-CN" altLang="en-US" sz="2800" dirty="0" smtClean="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rPr>
              <a:t>部分</a:t>
            </a:r>
            <a:endParaRPr lang="zh-CN" altLang="en-US" sz="2800" dirty="0">
              <a:solidFill>
                <a:srgbClr val="C00000"/>
              </a:solidFill>
              <a:latin typeface="汉仪尚巍手书W" panose="00020600040101010101" pitchFamily="18" charset="-122"/>
              <a:ea typeface="汉仪尚巍手书W" panose="00020600040101010101" pitchFamily="18" charset="-122"/>
              <a:cs typeface="汉仪全唐诗简" panose="00020600040101010101" pitchFamily="18" charset="-122"/>
              <a:sym typeface="汉仪尚巍手书W"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28173" y="359449"/>
            <a:ext cx="3535680" cy="935425"/>
            <a:chOff x="4328173" y="359449"/>
            <a:chExt cx="3535680" cy="935425"/>
          </a:xfrm>
        </p:grpSpPr>
        <p:sp>
          <p:nvSpPr>
            <p:cNvPr id="10" name="文本框 9"/>
            <p:cNvSpPr txBox="1"/>
            <p:nvPr/>
          </p:nvSpPr>
          <p:spPr>
            <a:xfrm>
              <a:off x="4328173"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产业结构</a:t>
              </a:r>
              <a:r>
                <a:rPr lang="zh-CN" altLang="en-US" sz="4400" dirty="0" smtClean="0">
                  <a:solidFill>
                    <a:srgbClr val="C00000"/>
                  </a:solidFill>
                  <a:sym typeface="汉仪尚巍手书W" panose="00020600040101010101" pitchFamily="18" charset="-122"/>
                </a:rPr>
                <a:t>调整</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sp>
        <p:nvSpPr>
          <p:cNvPr id="47" name="文本框 46"/>
          <p:cNvSpPr txBox="1"/>
          <p:nvPr/>
        </p:nvSpPr>
        <p:spPr>
          <a:xfrm>
            <a:off x="5335905" y="1410970"/>
            <a:ext cx="6519545" cy="4556125"/>
          </a:xfrm>
          <a:prstGeom prst="rect">
            <a:avLst/>
          </a:prstGeom>
          <a:noFill/>
        </p:spPr>
        <p:txBody>
          <a:bodyPr wrap="square" rtlCol="0">
            <a:noAutofit/>
          </a:bodyPr>
          <a:lstStyle/>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endPar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厦门经济特区曾经依靠“三来一补”加工制造业为主导产业，但随着国内外市场需求变化和竞争加剧，这种低附加值、高污染、高能耗的产业模式已经难以为继。</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rPr>
              <a:t>因此，厦门经济特区要加快产业转型升级，以高端制造业和现代服务业为重点，培育发展平板显示、计算机与通信设备等新兴产业集群，提升产业核心竞争力和创新能力，打造高质量发展的新动能。</a:t>
            </a: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pic>
        <p:nvPicPr>
          <p:cNvPr id="101" name="图片 100"/>
          <p:cNvPicPr/>
          <p:nvPr/>
        </p:nvPicPr>
        <p:blipFill>
          <a:blip r:embed="rId3"/>
          <a:stretch>
            <a:fillRect/>
          </a:stretch>
        </p:blipFill>
        <p:spPr>
          <a:xfrm>
            <a:off x="241300" y="1685290"/>
            <a:ext cx="4878705" cy="4008120"/>
          </a:xfrm>
          <a:prstGeom prst="rect">
            <a:avLst/>
          </a:prstGeom>
          <a:noFill/>
          <a:ln w="9525">
            <a:noFill/>
          </a:ln>
        </p:spPr>
      </p:pic>
      <p:sp>
        <p:nvSpPr>
          <p:cNvPr id="39" name="矩形 38"/>
          <p:cNvSpPr/>
          <p:nvPr>
            <p:custDataLst>
              <p:tags r:id="rId4"/>
            </p:custDataLst>
          </p:nvPr>
        </p:nvSpPr>
        <p:spPr>
          <a:xfrm>
            <a:off x="328295" y="1685925"/>
            <a:ext cx="4791710" cy="3937000"/>
          </a:xfrm>
          <a:prstGeom prst="rect">
            <a:avLst/>
          </a:prstGeom>
          <a:noFill/>
          <a:ln w="88900" cmpd="sng">
            <a:solidFill>
              <a:srgbClr val="B32E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全唐诗简" panose="00020600040101010101" pitchFamily="18"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28182" y="359449"/>
            <a:ext cx="3535680" cy="935425"/>
            <a:chOff x="4328182" y="359449"/>
            <a:chExt cx="3535680" cy="935425"/>
          </a:xfrm>
        </p:grpSpPr>
        <p:sp>
          <p:nvSpPr>
            <p:cNvPr id="10" name="文本框 9"/>
            <p:cNvSpPr txBox="1"/>
            <p:nvPr/>
          </p:nvSpPr>
          <p:spPr>
            <a:xfrm>
              <a:off x="4328182" y="359449"/>
              <a:ext cx="35356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人才培养</a:t>
              </a:r>
              <a:r>
                <a:rPr lang="zh-CN" altLang="en-US" sz="4400" dirty="0" smtClean="0">
                  <a:solidFill>
                    <a:srgbClr val="C00000"/>
                  </a:solidFill>
                  <a:sym typeface="汉仪尚巍手书W" panose="00020600040101010101" pitchFamily="18" charset="-122"/>
                </a:rPr>
                <a:t>引进</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6" name="组合 5"/>
          <p:cNvGrpSpPr/>
          <p:nvPr/>
        </p:nvGrpSpPr>
        <p:grpSpPr>
          <a:xfrm>
            <a:off x="227965" y="1202055"/>
            <a:ext cx="10843260" cy="4286250"/>
            <a:chOff x="180215" y="1794155"/>
            <a:chExt cx="10843385" cy="3768445"/>
          </a:xfrm>
        </p:grpSpPr>
        <p:sp>
          <p:nvSpPr>
            <p:cNvPr id="2" name="圆角矩形 1"/>
            <p:cNvSpPr/>
            <p:nvPr/>
          </p:nvSpPr>
          <p:spPr>
            <a:xfrm>
              <a:off x="431800" y="2052215"/>
              <a:ext cx="10591800" cy="3510385"/>
            </a:xfrm>
            <a:prstGeom prst="roundRect">
              <a:avLst>
                <a:gd name="adj" fmla="val 10155"/>
              </a:avLst>
            </a:prstGeom>
            <a:noFill/>
            <a:ln w="38100">
              <a:solidFill>
                <a:srgbClr val="B32E3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15" y="1794155"/>
              <a:ext cx="4524741" cy="667774"/>
            </a:xfrm>
            <a:prstGeom prst="rect">
              <a:avLst/>
            </a:prstGeom>
          </p:spPr>
        </p:pic>
      </p:grpSp>
      <p:grpSp>
        <p:nvGrpSpPr>
          <p:cNvPr id="11" name="组合 10"/>
          <p:cNvGrpSpPr/>
          <p:nvPr/>
        </p:nvGrpSpPr>
        <p:grpSpPr>
          <a:xfrm>
            <a:off x="1370224" y="2304720"/>
            <a:ext cx="9411970" cy="2774092"/>
            <a:chOff x="1370224" y="2572939"/>
            <a:chExt cx="9411970" cy="2774092"/>
          </a:xfrm>
        </p:grpSpPr>
        <p:grpSp>
          <p:nvGrpSpPr>
            <p:cNvPr id="9" name="组合 8"/>
            <p:cNvGrpSpPr/>
            <p:nvPr/>
          </p:nvGrpSpPr>
          <p:grpSpPr>
            <a:xfrm>
              <a:off x="1370224" y="2572939"/>
              <a:ext cx="9411970" cy="730250"/>
              <a:chOff x="1370224" y="2572939"/>
              <a:chExt cx="9411970" cy="730250"/>
            </a:xfrm>
          </p:grpSpPr>
          <p:sp>
            <p:nvSpPr>
              <p:cNvPr id="36" name="文本框 35"/>
              <p:cNvSpPr txBox="1"/>
              <p:nvPr/>
            </p:nvSpPr>
            <p:spPr>
              <a:xfrm>
                <a:off x="1650894" y="2572939"/>
                <a:ext cx="9131300" cy="730250"/>
              </a:xfrm>
              <a:prstGeom prst="rect">
                <a:avLst/>
              </a:prstGeom>
              <a:noFill/>
            </p:spPr>
            <p:txBody>
              <a:bodyPr wrap="square" rtlCol="0">
                <a:noAutofit/>
              </a:bodyPr>
              <a:lstStyle/>
              <a:p>
                <a:pPr>
                  <a:lnSpc>
                    <a:spcPct val="130000"/>
                  </a:lnSpc>
                </a:pPr>
                <a:r>
                  <a:rPr sz="2400" dirty="0">
                    <a:latin typeface="汉仪全唐诗简" panose="00020600040101010101" pitchFamily="18" charset="-122"/>
                    <a:ea typeface="汉仪全唐诗简" panose="00020600040101010101" pitchFamily="18" charset="-122"/>
                    <a:cs typeface="汉仪全唐诗简" panose="00020600040101010101" pitchFamily="18" charset="-122"/>
                  </a:rPr>
                  <a:t>人才是推动经济社会发展的重要因素</a:t>
                </a:r>
                <a:r>
                  <a:rPr lang="zh-CN" sz="2400" dirty="0">
                    <a:latin typeface="汉仪全唐诗简" panose="00020600040101010101" pitchFamily="18" charset="-122"/>
                    <a:ea typeface="汉仪全唐诗简" panose="00020600040101010101" pitchFamily="18" charset="-122"/>
                    <a:cs typeface="汉仪全唐诗简" panose="00020600040101010101" pitchFamily="18" charset="-122"/>
                  </a:rPr>
                  <a:t>。</a:t>
                </a:r>
                <a:r>
                  <a:rPr sz="2400" dirty="0">
                    <a:latin typeface="汉仪全唐诗简" panose="00020600040101010101" pitchFamily="18" charset="-122"/>
                    <a:ea typeface="汉仪全唐诗简" panose="00020600040101010101" pitchFamily="18" charset="-122"/>
                    <a:cs typeface="汉仪全唐诗简" panose="00020600040101010101" pitchFamily="18" charset="-122"/>
                  </a:rPr>
                  <a:t>目前，厦门经济特区虽然拥有一批高层次人才和创新团队，但总体上还存在</a:t>
                </a:r>
                <a:r>
                  <a:rPr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人才数量不足、结构不合理、流动性不强</a:t>
                </a:r>
                <a:r>
                  <a:rPr sz="2400" dirty="0">
                    <a:latin typeface="汉仪全唐诗简" panose="00020600040101010101" pitchFamily="18" charset="-122"/>
                    <a:ea typeface="汉仪全唐诗简" panose="00020600040101010101" pitchFamily="18" charset="-122"/>
                    <a:cs typeface="汉仪全唐诗简" panose="00020600040101010101" pitchFamily="18" charset="-122"/>
                  </a:rPr>
                  <a:t>等问题。</a:t>
                </a:r>
                <a:endPar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43" name="任意多边形 42"/>
              <p:cNvSpPr>
                <a:spLocks noChangeAspect="1"/>
              </p:cNvSpPr>
              <p:nvPr/>
            </p:nvSpPr>
            <p:spPr bwMode="auto">
              <a:xfrm>
                <a:off x="1370224" y="2719989"/>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nvGrpSpPr>
            <p:cNvPr id="44" name="组合 43"/>
            <p:cNvGrpSpPr/>
            <p:nvPr/>
          </p:nvGrpSpPr>
          <p:grpSpPr>
            <a:xfrm>
              <a:off x="1370224" y="4091636"/>
              <a:ext cx="9411970" cy="1255395"/>
              <a:chOff x="1370224" y="3081574"/>
              <a:chExt cx="9411970" cy="1255395"/>
            </a:xfrm>
          </p:grpSpPr>
          <p:sp>
            <p:nvSpPr>
              <p:cNvPr id="45" name="文本框 44"/>
              <p:cNvSpPr txBox="1"/>
              <p:nvPr/>
            </p:nvSpPr>
            <p:spPr>
              <a:xfrm>
                <a:off x="1650894" y="3081574"/>
                <a:ext cx="9131300" cy="1255395"/>
              </a:xfrm>
              <a:prstGeom prst="rect">
                <a:avLst/>
              </a:prstGeom>
              <a:noFill/>
            </p:spPr>
            <p:txBody>
              <a:bodyPr wrap="square" rtlCol="0">
                <a:noAutofit/>
              </a:bodyPr>
              <a:lstStyle/>
              <a:p>
                <a:pPr>
                  <a:lnSpc>
                    <a:spcPct val="130000"/>
                  </a:lnSpc>
                </a:pP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因此，厦门经济特区要深化人才体制机制改革，完善人才激励保障政策，加强人才培养和引进工作，打造人才高地和创新高地，吸引更多优秀人才来厦门创新创业。</a:t>
                </a:r>
                <a:endPar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46" name="任意多边形 45"/>
              <p:cNvSpPr>
                <a:spLocks noChangeAspect="1"/>
              </p:cNvSpPr>
              <p:nvPr/>
            </p:nvSpPr>
            <p:spPr bwMode="auto">
              <a:xfrm>
                <a:off x="1370224" y="3302284"/>
                <a:ext cx="280776" cy="227124"/>
              </a:xfrm>
              <a:custGeom>
                <a:avLst/>
                <a:gdLst>
                  <a:gd name="connsiteX0" fmla="*/ 168509 w 347885"/>
                  <a:gd name="connsiteY0" fmla="*/ 79 h 281408"/>
                  <a:gd name="connsiteX1" fmla="*/ 175125 w 347885"/>
                  <a:gd name="connsiteY1" fmla="*/ 4466 h 281408"/>
                  <a:gd name="connsiteX2" fmla="*/ 202532 w 347885"/>
                  <a:gd name="connsiteY2" fmla="*/ 79874 h 281408"/>
                  <a:gd name="connsiteX3" fmla="*/ 337528 w 347885"/>
                  <a:gd name="connsiteY3" fmla="*/ 77379 h 281408"/>
                  <a:gd name="connsiteX4" fmla="*/ 346273 w 347885"/>
                  <a:gd name="connsiteY4" fmla="*/ 92664 h 281408"/>
                  <a:gd name="connsiteX5" fmla="*/ 232591 w 347885"/>
                  <a:gd name="connsiteY5" fmla="*/ 183279 h 281408"/>
                  <a:gd name="connsiteX6" fmla="*/ 255858 w 347885"/>
                  <a:gd name="connsiteY6" fmla="*/ 264379 h 281408"/>
                  <a:gd name="connsiteX7" fmla="*/ 238682 w 347885"/>
                  <a:gd name="connsiteY7" fmla="*/ 274283 h 281408"/>
                  <a:gd name="connsiteX8" fmla="*/ 168879 w 347885"/>
                  <a:gd name="connsiteY8" fmla="*/ 220242 h 281408"/>
                  <a:gd name="connsiteX9" fmla="*/ 65036 w 347885"/>
                  <a:gd name="connsiteY9" fmla="*/ 276545 h 281408"/>
                  <a:gd name="connsiteX10" fmla="*/ 59258 w 347885"/>
                  <a:gd name="connsiteY10" fmla="*/ 277792 h 281408"/>
                  <a:gd name="connsiteX11" fmla="*/ 46296 w 347885"/>
                  <a:gd name="connsiteY11" fmla="*/ 269916 h 281408"/>
                  <a:gd name="connsiteX12" fmla="*/ 48483 w 347885"/>
                  <a:gd name="connsiteY12" fmla="*/ 264847 h 281408"/>
                  <a:gd name="connsiteX13" fmla="*/ 50357 w 347885"/>
                  <a:gd name="connsiteY13" fmla="*/ 260324 h 281408"/>
                  <a:gd name="connsiteX14" fmla="*/ 84711 w 347885"/>
                  <a:gd name="connsiteY14" fmla="*/ 166434 h 281408"/>
                  <a:gd name="connsiteX15" fmla="*/ 5071 w 347885"/>
                  <a:gd name="connsiteY15" fmla="*/ 122609 h 281408"/>
                  <a:gd name="connsiteX16" fmla="*/ 7570 w 347885"/>
                  <a:gd name="connsiteY16" fmla="*/ 103425 h 281408"/>
                  <a:gd name="connsiteX17" fmla="*/ 112351 w 347885"/>
                  <a:gd name="connsiteY17" fmla="*/ 88764 h 281408"/>
                  <a:gd name="connsiteX18" fmla="*/ 161071 w 347885"/>
                  <a:gd name="connsiteY18" fmla="*/ 2594 h 281408"/>
                  <a:gd name="connsiteX19" fmla="*/ 168509 w 347885"/>
                  <a:gd name="connsiteY19" fmla="*/ 79 h 28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7885" h="281408">
                    <a:moveTo>
                      <a:pt x="168509" y="79"/>
                    </a:moveTo>
                    <a:cubicBezTo>
                      <a:pt x="171339" y="430"/>
                      <a:pt x="174033" y="1932"/>
                      <a:pt x="175125" y="4466"/>
                    </a:cubicBezTo>
                    <a:cubicBezTo>
                      <a:pt x="185666" y="29186"/>
                      <a:pt x="194645" y="54374"/>
                      <a:pt x="202532" y="79874"/>
                    </a:cubicBezTo>
                    <a:cubicBezTo>
                      <a:pt x="247426" y="76443"/>
                      <a:pt x="292242" y="75196"/>
                      <a:pt x="337528" y="77379"/>
                    </a:cubicBezTo>
                    <a:cubicBezTo>
                      <a:pt x="344633" y="77691"/>
                      <a:pt x="350958" y="85645"/>
                      <a:pt x="346273" y="92664"/>
                    </a:cubicBezTo>
                    <a:cubicBezTo>
                      <a:pt x="318633" y="132044"/>
                      <a:pt x="274050" y="159104"/>
                      <a:pt x="232591" y="183279"/>
                    </a:cubicBezTo>
                    <a:cubicBezTo>
                      <a:pt x="239930" y="210338"/>
                      <a:pt x="247504" y="237398"/>
                      <a:pt x="255858" y="264379"/>
                    </a:cubicBezTo>
                    <a:cubicBezTo>
                      <a:pt x="259059" y="274595"/>
                      <a:pt x="245942" y="280600"/>
                      <a:pt x="238682" y="274283"/>
                    </a:cubicBezTo>
                    <a:cubicBezTo>
                      <a:pt x="216351" y="254944"/>
                      <a:pt x="193162" y="237085"/>
                      <a:pt x="168879" y="220242"/>
                    </a:cubicBezTo>
                    <a:cubicBezTo>
                      <a:pt x="134759" y="239971"/>
                      <a:pt x="100405" y="259077"/>
                      <a:pt x="65036" y="276545"/>
                    </a:cubicBezTo>
                    <a:cubicBezTo>
                      <a:pt x="63162" y="277480"/>
                      <a:pt x="61132" y="277792"/>
                      <a:pt x="59258" y="277792"/>
                    </a:cubicBezTo>
                    <a:cubicBezTo>
                      <a:pt x="54183" y="286137"/>
                      <a:pt x="42080" y="278572"/>
                      <a:pt x="46296" y="269916"/>
                    </a:cubicBezTo>
                    <a:cubicBezTo>
                      <a:pt x="46921" y="268356"/>
                      <a:pt x="47858" y="266407"/>
                      <a:pt x="48483" y="264847"/>
                    </a:cubicBezTo>
                    <a:cubicBezTo>
                      <a:pt x="48795" y="263287"/>
                      <a:pt x="49420" y="261572"/>
                      <a:pt x="50357" y="260324"/>
                    </a:cubicBezTo>
                    <a:cubicBezTo>
                      <a:pt x="63942" y="230068"/>
                      <a:pt x="74171" y="198251"/>
                      <a:pt x="84711" y="166434"/>
                    </a:cubicBezTo>
                    <a:cubicBezTo>
                      <a:pt x="58555" y="151150"/>
                      <a:pt x="31774" y="136645"/>
                      <a:pt x="5071" y="122609"/>
                    </a:cubicBezTo>
                    <a:cubicBezTo>
                      <a:pt x="-2346" y="118709"/>
                      <a:pt x="-1722" y="104673"/>
                      <a:pt x="7570" y="103425"/>
                    </a:cubicBezTo>
                    <a:cubicBezTo>
                      <a:pt x="42315" y="98357"/>
                      <a:pt x="77294" y="93288"/>
                      <a:pt x="112351" y="88764"/>
                    </a:cubicBezTo>
                    <a:cubicBezTo>
                      <a:pt x="125078" y="58352"/>
                      <a:pt x="140069" y="29030"/>
                      <a:pt x="161071" y="2594"/>
                    </a:cubicBezTo>
                    <a:cubicBezTo>
                      <a:pt x="162711" y="527"/>
                      <a:pt x="165678" y="-271"/>
                      <a:pt x="168509" y="79"/>
                    </a:cubicBezTo>
                    <a:close/>
                  </a:path>
                </a:pathLst>
              </a:custGeom>
              <a:solidFill>
                <a:srgbClr val="B32E35"/>
              </a:solidFill>
              <a:ln>
                <a:noFill/>
              </a:ln>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4721" r="16773" b="15866"/>
          <a:stretch>
            <a:fillRect/>
          </a:stretch>
        </p:blipFill>
        <p:spPr>
          <a:xfrm>
            <a:off x="-50800" y="-25400"/>
            <a:ext cx="12242800" cy="6883400"/>
          </a:xfrm>
          <a:prstGeom prst="rect">
            <a:avLst/>
          </a:prstGeom>
        </p:spPr>
      </p:pic>
      <p:grpSp>
        <p:nvGrpSpPr>
          <p:cNvPr id="21" name="组合 20"/>
          <p:cNvGrpSpPr/>
          <p:nvPr/>
        </p:nvGrpSpPr>
        <p:grpSpPr>
          <a:xfrm>
            <a:off x="3068955" y="1416050"/>
            <a:ext cx="6391275" cy="1751697"/>
            <a:chOff x="3068955" y="2066732"/>
            <a:chExt cx="6391275" cy="1751697"/>
          </a:xfrm>
        </p:grpSpPr>
        <p:sp>
          <p:nvSpPr>
            <p:cNvPr id="22" name="文本框 21"/>
            <p:cNvSpPr txBox="1"/>
            <p:nvPr/>
          </p:nvSpPr>
          <p:spPr>
            <a:xfrm>
              <a:off x="5218196" y="2066732"/>
              <a:ext cx="2011680" cy="645160"/>
            </a:xfrm>
            <a:prstGeom prst="rect">
              <a:avLst/>
            </a:prstGeom>
            <a:noFill/>
          </p:spPr>
          <p:txBody>
            <a:bodyPr wrap="none" rtlCol="0">
              <a:spAutoFit/>
            </a:bodyPr>
            <a:lstStyle/>
            <a:p>
              <a:r>
                <a:rPr lang="zh-CN" altLang="en-US" sz="3600" dirty="0" smtClean="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第</a:t>
              </a:r>
              <a:r>
                <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四</a:t>
              </a:r>
              <a:r>
                <a:rPr lang="zh-CN" altLang="en-US" sz="3600" dirty="0" smtClean="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部分</a:t>
              </a:r>
              <a:endPar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sp>
          <p:nvSpPr>
            <p:cNvPr id="27" name="文本框 26"/>
            <p:cNvSpPr txBox="1"/>
            <p:nvPr/>
          </p:nvSpPr>
          <p:spPr>
            <a:xfrm>
              <a:off x="3068955" y="2724592"/>
              <a:ext cx="6391275" cy="829945"/>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800" dirty="0" smtClean="0">
                  <a:solidFill>
                    <a:srgbClr val="C00000"/>
                  </a:solidFill>
                  <a:sym typeface="汉仪尚巍手书W" panose="00020600040101010101" pitchFamily="18" charset="-122"/>
                </a:rPr>
                <a:t>总结</a:t>
              </a:r>
              <a:endParaRPr lang="zh-CN" altLang="en-US" sz="4800" dirty="0" smtClean="0">
                <a:solidFill>
                  <a:srgbClr val="C00000"/>
                </a:solidFill>
                <a:sym typeface="汉仪尚巍手书W" panose="00020600040101010101" pitchFamily="18" charset="-122"/>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659325" y="3567196"/>
              <a:ext cx="4873351" cy="25123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5598187" y="359449"/>
              <a:ext cx="995680" cy="58356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200" dirty="0" smtClean="0">
                  <a:solidFill>
                    <a:srgbClr val="C00000"/>
                  </a:solidFill>
                  <a:sym typeface="汉仪尚巍手书W" panose="00020600040101010101" pitchFamily="18" charset="-122"/>
                </a:rPr>
                <a:t>总结</a:t>
              </a:r>
              <a:endParaRPr lang="zh-CN" altLang="en-US" sz="32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14" name="组合 13"/>
          <p:cNvGrpSpPr/>
          <p:nvPr/>
        </p:nvGrpSpPr>
        <p:grpSpPr>
          <a:xfrm rot="0">
            <a:off x="1397000" y="1441450"/>
            <a:ext cx="9759950" cy="4434611"/>
            <a:chOff x="1909458" y="1602221"/>
            <a:chExt cx="9759950" cy="4434637"/>
          </a:xfrm>
        </p:grpSpPr>
        <p:sp>
          <p:nvSpPr>
            <p:cNvPr id="47" name="文本框 46"/>
            <p:cNvSpPr txBox="1"/>
            <p:nvPr/>
          </p:nvSpPr>
          <p:spPr>
            <a:xfrm>
              <a:off x="2080908" y="1602221"/>
              <a:ext cx="9394190" cy="491493"/>
            </a:xfrm>
            <a:prstGeom prst="rect">
              <a:avLst/>
            </a:prstGeom>
            <a:noFill/>
          </p:spPr>
          <p:txBody>
            <a:bodyPr wrap="square" rtlCol="0">
              <a:spAutoFit/>
            </a:bodyPr>
            <a:lstStyle/>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54" name="文本框 53"/>
            <p:cNvSpPr txBox="1"/>
            <p:nvPr/>
          </p:nvSpPr>
          <p:spPr>
            <a:xfrm>
              <a:off x="1909458" y="1629297"/>
              <a:ext cx="9759950" cy="4407561"/>
            </a:xfrm>
            <a:prstGeom prst="rect">
              <a:avLst/>
            </a:prstGeom>
            <a:noFill/>
          </p:spPr>
          <p:txBody>
            <a:bodyPr wrap="square" rtlCol="0">
              <a:spAutoFit/>
            </a:bodyPr>
            <a:lstStyle/>
            <a:p>
              <a:pPr>
                <a:lnSpc>
                  <a:spcPct val="130000"/>
                </a:lnSpc>
              </a:pP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在本次实践中，</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我们采用了多种方式对厦门的经济发展进行了调查，包括</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问卷调查、参观纪念馆</a:t>
              </a:r>
              <a:r>
                <a:rPr lang="zh-CN" alt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、查阅文献</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等。我们不仅从</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纸面数据</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中了解厦门经济的发展，也</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在</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实地调研中</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深入挖掘</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城市经济发展</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背后的故事和智慧。</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同时</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，我们</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在实践中</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也发现了</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厦门经济特区经济发展所面临的新问题、</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新挑战。</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         </a:t>
              </a:r>
              <a:endPar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        面对新时代新任务新挑战，厦门经济特区将继续坚持以</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习近平新时代中国特色社会主义思想</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为指导，坚持以</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改革开放</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为动力，坚持以</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高质量发展</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为目标，坚持以</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两岸融合</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为特色，坚持</a:t>
              </a:r>
              <a:r>
                <a:rPr lang="en-US" sz="24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以人民为中</a:t>
              </a:r>
              <a:r>
                <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心，为实现中华民族伟大复兴的中国梦贡献厦门力量。</a:t>
              </a:r>
              <a:endParaRPr 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5191792" y="359449"/>
              <a:ext cx="1808480" cy="583565"/>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3200" dirty="0" smtClean="0">
                  <a:solidFill>
                    <a:srgbClr val="C00000"/>
                  </a:solidFill>
                  <a:sym typeface="汉仪尚巍手书W" panose="00020600040101010101" pitchFamily="18" charset="-122"/>
                </a:rPr>
                <a:t>参考</a:t>
              </a:r>
              <a:r>
                <a:rPr lang="zh-CN" altLang="en-US" sz="3200" dirty="0" smtClean="0">
                  <a:solidFill>
                    <a:srgbClr val="C00000"/>
                  </a:solidFill>
                  <a:sym typeface="汉仪尚巍手书W" panose="00020600040101010101" pitchFamily="18" charset="-122"/>
                </a:rPr>
                <a:t>文献</a:t>
              </a:r>
              <a:endParaRPr lang="zh-CN" altLang="en-US" sz="32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14" name="组合 13"/>
          <p:cNvGrpSpPr/>
          <p:nvPr/>
        </p:nvGrpSpPr>
        <p:grpSpPr>
          <a:xfrm rot="0">
            <a:off x="1397000" y="1441450"/>
            <a:ext cx="9759950" cy="3811676"/>
            <a:chOff x="1909458" y="1602221"/>
            <a:chExt cx="9759950" cy="3811698"/>
          </a:xfrm>
        </p:grpSpPr>
        <p:sp>
          <p:nvSpPr>
            <p:cNvPr id="47" name="文本框 46"/>
            <p:cNvSpPr txBox="1"/>
            <p:nvPr/>
          </p:nvSpPr>
          <p:spPr>
            <a:xfrm>
              <a:off x="2080908" y="1602221"/>
              <a:ext cx="9394190" cy="491493"/>
            </a:xfrm>
            <a:prstGeom prst="rect">
              <a:avLst/>
            </a:prstGeom>
            <a:noFill/>
          </p:spPr>
          <p:txBody>
            <a:bodyPr wrap="square" rtlCol="0">
              <a:spAutoFit/>
            </a:bodyPr>
            <a:lstStyle/>
            <a:p>
              <a:pPr>
                <a:lnSpc>
                  <a:spcPct val="130000"/>
                </a:lnSpc>
              </a:pPr>
              <a:endParaRPr lang="zh-CN" altLang="en-US" sz="20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54" name="文本框 53"/>
            <p:cNvSpPr txBox="1"/>
            <p:nvPr/>
          </p:nvSpPr>
          <p:spPr>
            <a:xfrm>
              <a:off x="1909458" y="1629297"/>
              <a:ext cx="9759950" cy="3784622"/>
            </a:xfrm>
            <a:prstGeom prst="rect">
              <a:avLst/>
            </a:prstGeom>
            <a:noFill/>
          </p:spPr>
          <p:txBody>
            <a:bodyPr wrap="square" rtlCol="0">
              <a:spAutoFit/>
            </a:bodyPr>
            <a:lstStyle/>
            <a:p>
              <a:pPr>
                <a:lnSpc>
                  <a:spcPct val="150000"/>
                </a:lnSpc>
              </a:pP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[1]习近平.致厦门经济特区建设40周年的贺信[N].人民日报,2021-12-22（1）</a:t>
              </a:r>
              <a:endParaRPr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50000"/>
                </a:lnSpc>
              </a:pP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[2]李庆利.新时代新作为,改革开放再出发——基于厦门经济特区40年建设发展的经验与启示[J].厦门特区党校学报,2022(01):45-50.</a:t>
              </a:r>
              <a:endParaRPr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50000"/>
                </a:lnSpc>
              </a:pP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[3]习近平在厦门（一）：“近平同志来厦门是要‘立志做大事’”[N].学习时报2019-7-15</a:t>
              </a:r>
              <a:endParaRPr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50000"/>
                </a:lnSpc>
              </a:pP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a:t>
              </a:r>
              <a:r>
                <a:rPr lang="en-US" sz="2000" b="1" dirty="0">
                  <a:latin typeface="汉仪全唐诗简" panose="00020600040101010101" pitchFamily="18" charset="-122"/>
                  <a:ea typeface="汉仪全唐诗简" panose="00020600040101010101" pitchFamily="18" charset="-122"/>
                  <a:cs typeface="汉仪全唐诗简" panose="00020600040101010101" pitchFamily="18" charset="-122"/>
                </a:rPr>
                <a:t>4</a:t>
              </a: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]马跃华,高建进. 厦门：中国改革开放的一个缩影[N]. 光明日报,2021-12-21(001)</a:t>
              </a:r>
              <a:endParaRPr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50000"/>
                </a:lnSpc>
              </a:pP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a:t>
              </a:r>
              <a:r>
                <a:rPr lang="en-US" sz="2000" b="1" dirty="0">
                  <a:latin typeface="汉仪全唐诗简" panose="00020600040101010101" pitchFamily="18" charset="-122"/>
                  <a:ea typeface="汉仪全唐诗简" panose="00020600040101010101" pitchFamily="18" charset="-122"/>
                  <a:cs typeface="汉仪全唐诗简" panose="00020600040101010101" pitchFamily="18" charset="-122"/>
                </a:rPr>
                <a:t>5</a:t>
              </a:r>
              <a:r>
                <a:rPr sz="2000" b="1" dirty="0">
                  <a:latin typeface="汉仪全唐诗简" panose="00020600040101010101" pitchFamily="18" charset="-122"/>
                  <a:ea typeface="汉仪全唐诗简" panose="00020600040101010101" pitchFamily="18" charset="-122"/>
                  <a:cs typeface="汉仪全唐诗简" panose="00020600040101010101" pitchFamily="18" charset="-122"/>
                </a:rPr>
                <a:t>]姚厚忠,戴松若.厦门经济特区四十年:成就、经验与展望[J].厦门特区党校学报,2022(03):32-39.</a:t>
              </a:r>
              <a:endParaRPr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4721" r="16773" b="15866"/>
          <a:stretch>
            <a:fillRect/>
          </a:stretch>
        </p:blipFill>
        <p:spPr>
          <a:xfrm>
            <a:off x="-50800" y="0"/>
            <a:ext cx="12242800" cy="6883400"/>
          </a:xfrm>
          <a:prstGeom prst="rect">
            <a:avLst/>
          </a:prstGeom>
        </p:spPr>
      </p:pic>
      <p:sp>
        <p:nvSpPr>
          <p:cNvPr id="19" name="文本框 18"/>
          <p:cNvSpPr txBox="1"/>
          <p:nvPr/>
        </p:nvSpPr>
        <p:spPr>
          <a:xfrm>
            <a:off x="-635" y="2406650"/>
            <a:ext cx="12192000" cy="1322070"/>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8000" dirty="0" smtClean="0">
                <a:gradFill>
                  <a:gsLst>
                    <a:gs pos="70000">
                      <a:srgbClr val="B32E35"/>
                    </a:gs>
                    <a:gs pos="100000">
                      <a:schemeClr val="accent4">
                        <a:lumMod val="75000"/>
                      </a:schemeClr>
                    </a:gs>
                  </a:gsLst>
                  <a:lin ang="5400000" scaled="1"/>
                </a:gradFill>
                <a:sym typeface="汉仪尚巍手书W" panose="00020600040101010101" pitchFamily="18" charset="-122"/>
              </a:rPr>
              <a:t>谢谢，请批评指正！</a:t>
            </a:r>
            <a:endParaRPr lang="zh-CN" altLang="en-US" sz="8000" dirty="0" smtClean="0">
              <a:gradFill>
                <a:gsLst>
                  <a:gs pos="70000">
                    <a:srgbClr val="B32E35"/>
                  </a:gs>
                  <a:gs pos="100000">
                    <a:schemeClr val="accent4">
                      <a:lumMod val="75000"/>
                    </a:schemeClr>
                  </a:gs>
                </a:gsLst>
                <a:lin ang="5400000" scaled="1"/>
              </a:gradFill>
              <a:sym typeface="汉仪尚巍手书W" panose="00020600040101010101" pitchFamily="18" charset="-122"/>
            </a:endParaRPr>
          </a:p>
        </p:txBody>
      </p:sp>
      <p:pic>
        <p:nvPicPr>
          <p:cNvPr id="27" name="图片 26"/>
          <p:cNvPicPr>
            <a:picLocks noChangeAspect="1"/>
          </p:cNvPicPr>
          <p:nvPr/>
        </p:nvPicPr>
        <p:blipFill>
          <a:blip r:embed="rId2"/>
          <a:stretch>
            <a:fillRect/>
          </a:stretch>
        </p:blipFill>
        <p:spPr>
          <a:xfrm>
            <a:off x="1" y="276171"/>
            <a:ext cx="1670449" cy="131075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4721" r="16773" b="15866"/>
          <a:stretch>
            <a:fillRect/>
          </a:stretch>
        </p:blipFill>
        <p:spPr>
          <a:xfrm>
            <a:off x="-50800" y="-25400"/>
            <a:ext cx="12242800" cy="6883400"/>
          </a:xfrm>
          <a:prstGeom prst="rect">
            <a:avLst/>
          </a:prstGeom>
        </p:spPr>
      </p:pic>
      <p:grpSp>
        <p:nvGrpSpPr>
          <p:cNvPr id="21" name="组合 20"/>
          <p:cNvGrpSpPr/>
          <p:nvPr/>
        </p:nvGrpSpPr>
        <p:grpSpPr>
          <a:xfrm>
            <a:off x="2701925" y="1416050"/>
            <a:ext cx="6789420" cy="1925052"/>
            <a:chOff x="2701925" y="2066732"/>
            <a:chExt cx="6789420" cy="1925052"/>
          </a:xfrm>
        </p:grpSpPr>
        <p:sp>
          <p:nvSpPr>
            <p:cNvPr id="22" name="文本框 21"/>
            <p:cNvSpPr txBox="1"/>
            <p:nvPr/>
          </p:nvSpPr>
          <p:spPr>
            <a:xfrm>
              <a:off x="5218196" y="2066732"/>
              <a:ext cx="1755609" cy="646331"/>
            </a:xfrm>
            <a:prstGeom prst="rect">
              <a:avLst/>
            </a:prstGeom>
            <a:noFill/>
          </p:spPr>
          <p:txBody>
            <a:bodyPr wrap="none" rtlCol="0">
              <a:spAutoFit/>
            </a:bodyPr>
            <a:lstStyle/>
            <a:p>
              <a:r>
                <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第一部分</a:t>
              </a:r>
              <a:endPar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sp>
          <p:nvSpPr>
            <p:cNvPr id="27" name="文本框 26"/>
            <p:cNvSpPr txBox="1"/>
            <p:nvPr/>
          </p:nvSpPr>
          <p:spPr>
            <a:xfrm>
              <a:off x="2701925" y="2812222"/>
              <a:ext cx="6789420" cy="829945"/>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800" dirty="0" smtClean="0">
                  <a:solidFill>
                    <a:srgbClr val="C00000"/>
                  </a:solidFill>
                  <a:sym typeface="汉仪尚巍手书W" panose="00020600040101010101" pitchFamily="18" charset="-122"/>
                </a:rPr>
                <a:t>选题</a:t>
              </a:r>
              <a:r>
                <a:rPr lang="zh-CN" altLang="en-US" sz="4800" dirty="0" smtClean="0">
                  <a:solidFill>
                    <a:srgbClr val="C00000"/>
                  </a:solidFill>
                  <a:sym typeface="汉仪尚巍手书W" panose="00020600040101010101" pitchFamily="18" charset="-122"/>
                </a:rPr>
                <a:t>目的</a:t>
              </a:r>
              <a:endParaRPr lang="zh-CN" altLang="en-US" sz="4800" dirty="0" smtClean="0">
                <a:solidFill>
                  <a:srgbClr val="C00000"/>
                </a:solidFill>
                <a:sym typeface="汉仪尚巍手书W" panose="00020600040101010101" pitchFamily="18" charset="-122"/>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659325" y="3740551"/>
              <a:ext cx="4873351" cy="25123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19050"/>
            <a:ext cx="12219084" cy="6896100"/>
          </a:xfrm>
          <a:prstGeom prst="rect">
            <a:avLst/>
          </a:prstGeom>
        </p:spPr>
      </p:pic>
      <p:pic>
        <p:nvPicPr>
          <p:cNvPr id="11" name="Picture 2" descr="C:\Users\阿宇\Documents\WPSDrive\419176381\WPS云盘\图片121.png图片121"/>
          <p:cNvPicPr>
            <a:picLocks noChangeAspect="1" noChangeArrowheads="1"/>
          </p:cNvPicPr>
          <p:nvPr/>
        </p:nvPicPr>
        <p:blipFill rotWithShape="1">
          <a:blip r:embed="rId2"/>
          <a:srcRect/>
          <a:stretch>
            <a:fillRect/>
          </a:stretch>
        </p:blipFill>
        <p:spPr bwMode="auto">
          <a:xfrm>
            <a:off x="412115" y="2438400"/>
            <a:ext cx="4236720" cy="2801620"/>
          </a:xfrm>
          <a:prstGeom prst="rect">
            <a:avLst/>
          </a:prstGeom>
          <a:noFill/>
          <a:ln w="57150">
            <a:solidFill>
              <a:srgbClr val="B32E35"/>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678180"/>
            <a:ext cx="8104505" cy="3116580"/>
          </a:xfrm>
          <a:prstGeom prst="rect">
            <a:avLst/>
          </a:prstGeom>
        </p:spPr>
      </p:pic>
      <p:sp>
        <p:nvSpPr>
          <p:cNvPr id="15" name="文本框 14"/>
          <p:cNvSpPr txBox="1"/>
          <p:nvPr/>
        </p:nvSpPr>
        <p:spPr>
          <a:xfrm>
            <a:off x="4753610" y="2185035"/>
            <a:ext cx="7112000" cy="3308350"/>
          </a:xfrm>
          <a:prstGeom prst="rect">
            <a:avLst/>
          </a:prstGeom>
          <a:noFill/>
        </p:spPr>
        <p:txBody>
          <a:bodyPr wrap="square" rtlCol="0">
            <a:noAutofit/>
          </a:bodyPr>
          <a:lstStyle/>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sz="2400" dirty="0">
                <a:latin typeface="汉仪全唐诗简" panose="00020600040101010101" pitchFamily="18" charset="-122"/>
                <a:ea typeface="汉仪全唐诗简" panose="00020600040101010101" pitchFamily="18" charset="-122"/>
                <a:cs typeface="汉仪全唐诗简" panose="00020600040101010101" pitchFamily="18" charset="-122"/>
              </a:rPr>
              <a:t>厦门经济特区是中国改革开放的一个缩影，也是中国经济发展的一个成功故事。</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进入新时代，厦门经济特区高质量发展面临着新旧动能转换的考验。我们小组选择探究厦门经济发展现状，</a:t>
            </a:r>
            <a:r>
              <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rPr>
              <a:t>及其面临的挑战和机遇。从课程实践角度出发，说明厦门应该强化机遇意识和风险意识，机遇与挑战并存，奋斗与使命同在。</a:t>
            </a:r>
            <a:endParaRPr lang="zh-CN" altLang="en-US" sz="2400"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17" name="文本框 16"/>
          <p:cNvSpPr txBox="1"/>
          <p:nvPr/>
        </p:nvSpPr>
        <p:spPr>
          <a:xfrm>
            <a:off x="3841115" y="691515"/>
            <a:ext cx="3131820" cy="629285"/>
          </a:xfrm>
          <a:prstGeom prst="rect">
            <a:avLst/>
          </a:prstGeom>
          <a:noFill/>
        </p:spPr>
        <p:txBody>
          <a:bodyPr wrap="none" rtlCol="0">
            <a:no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000" dirty="0">
                <a:solidFill>
                  <a:srgbClr val="FDF7EA"/>
                </a:solidFill>
                <a:sym typeface="汉仪尚巍手书W" panose="00020600040101010101" pitchFamily="18" charset="-122"/>
              </a:rPr>
              <a:t>选题</a:t>
            </a:r>
            <a:r>
              <a:rPr lang="zh-CN" altLang="en-US" sz="4000" dirty="0">
                <a:solidFill>
                  <a:srgbClr val="FDF7EA"/>
                </a:solidFill>
                <a:sym typeface="汉仪尚巍手书W" panose="00020600040101010101" pitchFamily="18" charset="-122"/>
              </a:rPr>
              <a:t>目的</a:t>
            </a:r>
            <a:endParaRPr lang="zh-CN" altLang="en-US" sz="4000" dirty="0">
              <a:solidFill>
                <a:srgbClr val="FDF7EA"/>
              </a:solidFill>
              <a:sym typeface="汉仪尚巍手书W"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19050"/>
            <a:ext cx="12219084" cy="6896100"/>
          </a:xfrm>
          <a:prstGeom prst="rect">
            <a:avLst/>
          </a:prstGeom>
        </p:spPr>
      </p:pic>
      <p:pic>
        <p:nvPicPr>
          <p:cNvPr id="11" name="Picture 2" descr="C:\Users\阿宇\Documents\WPSDrive\419176381\WPS云盘\图片121.png图片121"/>
          <p:cNvPicPr>
            <a:picLocks noChangeAspect="1" noChangeArrowheads="1"/>
          </p:cNvPicPr>
          <p:nvPr/>
        </p:nvPicPr>
        <p:blipFill rotWithShape="1">
          <a:blip r:embed="rId2"/>
          <a:srcRect/>
          <a:stretch>
            <a:fillRect/>
          </a:stretch>
        </p:blipFill>
        <p:spPr bwMode="auto">
          <a:xfrm>
            <a:off x="412115" y="2438400"/>
            <a:ext cx="4236720" cy="2801620"/>
          </a:xfrm>
          <a:prstGeom prst="rect">
            <a:avLst/>
          </a:prstGeom>
          <a:noFill/>
          <a:ln w="57150">
            <a:solidFill>
              <a:srgbClr val="B32E35"/>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678180"/>
            <a:ext cx="8104505" cy="3116580"/>
          </a:xfrm>
          <a:prstGeom prst="rect">
            <a:avLst/>
          </a:prstGeom>
        </p:spPr>
      </p:pic>
      <p:sp>
        <p:nvSpPr>
          <p:cNvPr id="15" name="文本框 14"/>
          <p:cNvSpPr txBox="1"/>
          <p:nvPr/>
        </p:nvSpPr>
        <p:spPr>
          <a:xfrm>
            <a:off x="4753610" y="1991995"/>
            <a:ext cx="7112000" cy="4088765"/>
          </a:xfrm>
          <a:prstGeom prst="rect">
            <a:avLst/>
          </a:prstGeom>
          <a:noFill/>
        </p:spPr>
        <p:txBody>
          <a:bodyPr wrap="square" rtlCol="0">
            <a:noAutofit/>
          </a:bodyPr>
          <a:lstStyle/>
          <a:p>
            <a:pPr>
              <a:lnSpc>
                <a:spcPct val="130000"/>
              </a:lnSpc>
            </a:pPr>
            <a:r>
              <a:rPr lang="en-US" altLang="zh-CN" sz="2000"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sz="3200" dirty="0">
                <a:latin typeface="汉仪全唐诗简" panose="00020600040101010101" pitchFamily="18" charset="-122"/>
                <a:ea typeface="汉仪全唐诗简" panose="00020600040101010101" pitchFamily="18" charset="-122"/>
                <a:cs typeface="汉仪全唐诗简" panose="00020600040101010101" pitchFamily="18" charset="-122"/>
              </a:rPr>
              <a:t>如何定义选题中的</a:t>
            </a:r>
            <a:r>
              <a:rPr lang="en-US" altLang="zh-CN" sz="3200" dirty="0">
                <a:latin typeface="汉仪全唐诗简" panose="00020600040101010101" pitchFamily="18" charset="-122"/>
                <a:ea typeface="汉仪全唐诗简" panose="00020600040101010101" pitchFamily="18" charset="-122"/>
                <a:cs typeface="汉仪全唐诗简" panose="00020600040101010101" pitchFamily="18" charset="-122"/>
              </a:rPr>
              <a:t>“</a:t>
            </a:r>
            <a:r>
              <a:rPr lang="zh-CN" altLang="en-US" sz="3200"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经济发展</a:t>
            </a:r>
            <a:r>
              <a:rPr lang="en-US" altLang="zh-CN" sz="3200" dirty="0">
                <a:latin typeface="汉仪全唐诗简" panose="00020600040101010101" pitchFamily="18" charset="-122"/>
                <a:ea typeface="汉仪全唐诗简" panose="00020600040101010101" pitchFamily="18" charset="-122"/>
                <a:cs typeface="汉仪全唐诗简" panose="00020600040101010101" pitchFamily="18" charset="-122"/>
              </a:rPr>
              <a:t>”</a:t>
            </a:r>
            <a:r>
              <a:rPr lang="zh-CN" altLang="en-US" sz="3200" dirty="0">
                <a:latin typeface="汉仪全唐诗简" panose="00020600040101010101" pitchFamily="18" charset="-122"/>
                <a:ea typeface="汉仪全唐诗简" panose="00020600040101010101" pitchFamily="18" charset="-122"/>
                <a:cs typeface="汉仪全唐诗简" panose="00020600040101010101" pitchFamily="18" charset="-122"/>
              </a:rPr>
              <a:t>？</a:t>
            </a:r>
            <a:endParaRPr lang="zh-CN" altLang="en-US" sz="3200"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dirty="0">
                <a:solidFill>
                  <a:srgbClr val="FF0000"/>
                </a:solidFill>
                <a:latin typeface="汉仪全唐诗简" panose="00020600040101010101" pitchFamily="18" charset="-122"/>
                <a:ea typeface="汉仪全唐诗简" panose="00020600040101010101" pitchFamily="18" charset="-122"/>
                <a:cs typeface="汉仪全唐诗简" panose="00020600040101010101" pitchFamily="18" charset="-122"/>
              </a:rPr>
              <a:t>经济发展包括三层含义</a:t>
            </a: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a:t>
            </a:r>
            <a:endPar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（1）经济量的增长，即一个国家或地区产品和劳务的增加，它构成了经济发展的物质基础；</a:t>
            </a:r>
            <a:endPar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（2）经济结构的改进和优化，即一个国家或地区的技术结构、产业结构、收入分配结构、消费结构以及人口结构等经济结构的变化；</a:t>
            </a:r>
            <a:endPar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nSpc>
                <a:spcPct val="130000"/>
              </a:lnSpc>
            </a:pP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en-US" altLang="zh-CN" dirty="0">
                <a:latin typeface="汉仪全唐诗简" panose="00020600040101010101" pitchFamily="18" charset="-122"/>
                <a:ea typeface="汉仪全唐诗简" panose="00020600040101010101" pitchFamily="18" charset="-122"/>
                <a:cs typeface="汉仪全唐诗简" panose="00020600040101010101" pitchFamily="18" charset="-122"/>
              </a:rPr>
              <a:t>        </a:t>
            </a:r>
            <a:r>
              <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rPr>
              <a:t>（3）经济质量的改善和提高，即一个国家和地区经济效益的提高、经济稳定程度、卫生健康状况的改善、自然环境和生态平衡以及政治、文化和人的现代化进程。</a:t>
            </a:r>
            <a:endParaRPr lang="zh-CN" altLang="en-US"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
        <p:nvSpPr>
          <p:cNvPr id="17" name="文本框 16"/>
          <p:cNvSpPr txBox="1"/>
          <p:nvPr/>
        </p:nvSpPr>
        <p:spPr>
          <a:xfrm>
            <a:off x="3841115" y="691515"/>
            <a:ext cx="3131820" cy="629285"/>
          </a:xfrm>
          <a:prstGeom prst="rect">
            <a:avLst/>
          </a:prstGeom>
          <a:noFill/>
        </p:spPr>
        <p:txBody>
          <a:bodyPr wrap="none" rtlCol="0">
            <a:no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000" dirty="0">
                <a:solidFill>
                  <a:srgbClr val="FDF7EA"/>
                </a:solidFill>
                <a:sym typeface="汉仪尚巍手书W" panose="00020600040101010101" pitchFamily="18" charset="-122"/>
              </a:rPr>
              <a:t>选题</a:t>
            </a:r>
            <a:r>
              <a:rPr lang="zh-CN" altLang="en-US" sz="4000" dirty="0">
                <a:solidFill>
                  <a:srgbClr val="FDF7EA"/>
                </a:solidFill>
                <a:sym typeface="汉仪尚巍手书W" panose="00020600040101010101" pitchFamily="18" charset="-122"/>
              </a:rPr>
              <a:t>说明</a:t>
            </a:r>
            <a:endParaRPr lang="zh-CN" altLang="en-US" sz="4000" dirty="0">
              <a:solidFill>
                <a:srgbClr val="FDF7EA"/>
              </a:solidFill>
              <a:sym typeface="汉仪尚巍手书W"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4721" r="16773" b="15866"/>
          <a:stretch>
            <a:fillRect/>
          </a:stretch>
        </p:blipFill>
        <p:spPr>
          <a:xfrm>
            <a:off x="-50800" y="-25400"/>
            <a:ext cx="12242800" cy="6883400"/>
          </a:xfrm>
          <a:prstGeom prst="rect">
            <a:avLst/>
          </a:prstGeom>
        </p:spPr>
      </p:pic>
      <p:grpSp>
        <p:nvGrpSpPr>
          <p:cNvPr id="21" name="组合 20"/>
          <p:cNvGrpSpPr/>
          <p:nvPr/>
        </p:nvGrpSpPr>
        <p:grpSpPr>
          <a:xfrm>
            <a:off x="2691130" y="1416050"/>
            <a:ext cx="6799580" cy="1751697"/>
            <a:chOff x="2691130" y="2066732"/>
            <a:chExt cx="6799580" cy="1751697"/>
          </a:xfrm>
        </p:grpSpPr>
        <p:sp>
          <p:nvSpPr>
            <p:cNvPr id="22" name="文本框 21"/>
            <p:cNvSpPr txBox="1"/>
            <p:nvPr/>
          </p:nvSpPr>
          <p:spPr>
            <a:xfrm>
              <a:off x="5218196" y="2066732"/>
              <a:ext cx="1755609" cy="646331"/>
            </a:xfrm>
            <a:prstGeom prst="rect">
              <a:avLst/>
            </a:prstGeom>
            <a:noFill/>
          </p:spPr>
          <p:txBody>
            <a:bodyPr wrap="none" rtlCol="0">
              <a:spAutoFit/>
            </a:bodyPr>
            <a:lstStyle/>
            <a:p>
              <a:r>
                <a:rPr lang="zh-CN" altLang="en-US" sz="3600" dirty="0" smtClean="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第二部分</a:t>
              </a:r>
              <a:endPar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sp>
          <p:nvSpPr>
            <p:cNvPr id="27" name="文本框 26"/>
            <p:cNvSpPr txBox="1"/>
            <p:nvPr/>
          </p:nvSpPr>
          <p:spPr>
            <a:xfrm>
              <a:off x="2691130" y="2724592"/>
              <a:ext cx="6799580" cy="829945"/>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800" dirty="0" smtClean="0">
                  <a:solidFill>
                    <a:srgbClr val="C00000"/>
                  </a:solidFill>
                  <a:sym typeface="汉仪尚巍手书W" panose="00020600040101010101" pitchFamily="18" charset="-122"/>
                </a:rPr>
                <a:t>实践过程</a:t>
              </a:r>
              <a:endParaRPr lang="zh-CN" altLang="en-US" sz="4800" dirty="0" smtClean="0">
                <a:solidFill>
                  <a:srgbClr val="C00000"/>
                </a:solidFill>
                <a:sym typeface="汉仪尚巍手书W" panose="00020600040101010101" pitchFamily="18" charset="-122"/>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659325" y="3567196"/>
              <a:ext cx="4873351" cy="25123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0"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4886969" y="359449"/>
              <a:ext cx="24180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a:solidFill>
                    <a:srgbClr val="C00000"/>
                  </a:solidFill>
                  <a:sym typeface="汉仪尚巍手书W" panose="00020600040101010101" pitchFamily="18" charset="-122"/>
                </a:rPr>
                <a:t>实践过程</a:t>
              </a:r>
              <a:endParaRPr lang="zh-CN" altLang="en-US" sz="4400" dirty="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grpSp>
        <p:nvGrpSpPr>
          <p:cNvPr id="22" name="组合 21"/>
          <p:cNvGrpSpPr/>
          <p:nvPr/>
        </p:nvGrpSpPr>
        <p:grpSpPr>
          <a:xfrm>
            <a:off x="696228" y="2638222"/>
            <a:ext cx="10799545" cy="2728024"/>
            <a:chOff x="527033" y="2850957"/>
            <a:chExt cx="10799545" cy="2728024"/>
          </a:xfrm>
        </p:grpSpPr>
        <p:sp>
          <p:nvSpPr>
            <p:cNvPr id="23" name="五边形 22"/>
            <p:cNvSpPr/>
            <p:nvPr/>
          </p:nvSpPr>
          <p:spPr>
            <a:xfrm flipH="1">
              <a:off x="527033" y="5122329"/>
              <a:ext cx="10799545" cy="456652"/>
            </a:xfrm>
            <a:prstGeom prst="homePlate">
              <a:avLst/>
            </a:prstGeom>
            <a:solidFill>
              <a:srgbClr val="B32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全唐诗简" panose="00020600040101010101" pitchFamily="18" charset="-122"/>
              </a:endParaRPr>
            </a:p>
          </p:txBody>
        </p:sp>
        <p:grpSp>
          <p:nvGrpSpPr>
            <p:cNvPr id="24" name="组合 23"/>
            <p:cNvGrpSpPr/>
            <p:nvPr/>
          </p:nvGrpSpPr>
          <p:grpSpPr>
            <a:xfrm>
              <a:off x="1037440" y="2850957"/>
              <a:ext cx="7726170" cy="2291724"/>
              <a:chOff x="1083236" y="2850957"/>
              <a:chExt cx="7726170" cy="2291724"/>
            </a:xfrm>
          </p:grpSpPr>
          <p:grpSp>
            <p:nvGrpSpPr>
              <p:cNvPr id="25" name="组合 24"/>
              <p:cNvGrpSpPr/>
              <p:nvPr/>
            </p:nvGrpSpPr>
            <p:grpSpPr>
              <a:xfrm>
                <a:off x="1083236" y="3620180"/>
                <a:ext cx="2443340" cy="1440672"/>
                <a:chOff x="1119080" y="2801002"/>
                <a:chExt cx="2443340" cy="1440672"/>
              </a:xfrm>
            </p:grpSpPr>
            <p:sp>
              <p:nvSpPr>
                <p:cNvPr id="38" name="文本框 37"/>
                <p:cNvSpPr txBox="1"/>
                <p:nvPr/>
              </p:nvSpPr>
              <p:spPr>
                <a:xfrm>
                  <a:off x="1119080" y="2801002"/>
                  <a:ext cx="2443340" cy="891540"/>
                </a:xfrm>
                <a:prstGeom prst="rect">
                  <a:avLst/>
                </a:prstGeom>
                <a:noFill/>
              </p:spPr>
              <p:txBody>
                <a:bodyPr wrap="square" rtlCol="0">
                  <a:spAutoFit/>
                </a:bodyPr>
                <a:lstStyle/>
                <a:p>
                  <a:pPr algn="ctr">
                    <a:lnSpc>
                      <a:spcPct val="130000"/>
                    </a:lnSpc>
                  </a:pPr>
                  <a:r>
                    <a:rPr lang="zh-CN" altLang="en-US" sz="2000" b="1" dirty="0">
                      <a:latin typeface="汉仪全唐诗简" panose="00020600040101010101" pitchFamily="18" charset="-122"/>
                      <a:ea typeface="汉仪全唐诗简" panose="00020600040101010101" pitchFamily="18" charset="-122"/>
                      <a:cs typeface="汉仪全唐诗简" panose="00020600040101010101" pitchFamily="18" charset="-122"/>
                    </a:rPr>
                    <a:t>选题，查资料和分工（2023.3.18）</a:t>
                  </a:r>
                  <a:endParaRPr lang="zh-CN" altLang="en-US" sz="2000" b="1" dirty="0" smtClean="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cxnSp>
              <p:nvCxnSpPr>
                <p:cNvPr id="40" name="直接箭头连接符 39"/>
                <p:cNvCxnSpPr/>
                <p:nvPr/>
              </p:nvCxnSpPr>
              <p:spPr>
                <a:xfrm>
                  <a:off x="2340750" y="3793908"/>
                  <a:ext cx="1" cy="447766"/>
                </a:xfrm>
                <a:prstGeom prst="straightConnector1">
                  <a:avLst/>
                </a:prstGeom>
                <a:ln w="28575">
                  <a:solidFill>
                    <a:srgbClr val="B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205151" y="2850957"/>
                <a:ext cx="3102610" cy="2291724"/>
                <a:chOff x="633305" y="2031779"/>
                <a:chExt cx="3102610" cy="2291724"/>
              </a:xfrm>
            </p:grpSpPr>
            <p:sp>
              <p:nvSpPr>
                <p:cNvPr id="35" name="文本框 34"/>
                <p:cNvSpPr txBox="1"/>
                <p:nvPr/>
              </p:nvSpPr>
              <p:spPr>
                <a:xfrm>
                  <a:off x="633305" y="2031779"/>
                  <a:ext cx="3102610" cy="861695"/>
                </a:xfrm>
                <a:prstGeom prst="rect">
                  <a:avLst/>
                </a:prstGeom>
                <a:noFill/>
              </p:spPr>
              <p:txBody>
                <a:bodyPr wrap="square" rtlCol="0">
                  <a:noAutofit/>
                </a:bodyPr>
                <a:lstStyle/>
                <a:p>
                  <a:pPr algn="ctr">
                    <a:lnSpc>
                      <a:spcPct val="130000"/>
                    </a:lnSpc>
                  </a:pPr>
                  <a:r>
                    <a:rPr lang="zh-CN" altLang="en-US" sz="2000" b="1" dirty="0">
                      <a:latin typeface="汉仪全唐诗简" panose="00020600040101010101" pitchFamily="18" charset="-122"/>
                      <a:ea typeface="汉仪全唐诗简" panose="00020600040101010101" pitchFamily="18" charset="-122"/>
                      <a:cs typeface="汉仪全唐诗简" panose="00020600040101010101" pitchFamily="18" charset="-122"/>
                    </a:rPr>
                    <a:t>前往厦门市经济特区纪念馆实地</a:t>
                  </a:r>
                  <a:r>
                    <a:rPr lang="zh-CN" altLang="en-US" sz="2000" b="1" dirty="0">
                      <a:latin typeface="汉仪全唐诗简" panose="00020600040101010101" pitchFamily="18" charset="-122"/>
                      <a:ea typeface="汉仪全唐诗简" panose="00020600040101010101" pitchFamily="18" charset="-122"/>
                      <a:cs typeface="汉仪全唐诗简" panose="00020600040101010101" pitchFamily="18" charset="-122"/>
                    </a:rPr>
                    <a:t>参观（2023.5.14）</a:t>
                  </a:r>
                  <a:endParaRPr lang="zh-CN" altLang="en-US" sz="2000" b="1"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cxnSp>
              <p:nvCxnSpPr>
                <p:cNvPr id="37" name="直接箭头连接符 36"/>
                <p:cNvCxnSpPr/>
                <p:nvPr/>
              </p:nvCxnSpPr>
              <p:spPr>
                <a:xfrm>
                  <a:off x="2171206" y="3007783"/>
                  <a:ext cx="0" cy="1315720"/>
                </a:xfrm>
                <a:prstGeom prst="straightConnector1">
                  <a:avLst/>
                </a:prstGeom>
                <a:ln w="28575">
                  <a:solidFill>
                    <a:srgbClr val="B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5554396" y="3620180"/>
                <a:ext cx="3255010" cy="1502176"/>
                <a:chOff x="374860" y="2801002"/>
                <a:chExt cx="3255010" cy="1502176"/>
              </a:xfrm>
            </p:grpSpPr>
            <p:sp>
              <p:nvSpPr>
                <p:cNvPr id="32" name="文本框 31"/>
                <p:cNvSpPr txBox="1"/>
                <p:nvPr/>
              </p:nvSpPr>
              <p:spPr>
                <a:xfrm>
                  <a:off x="374860" y="2801002"/>
                  <a:ext cx="3255010" cy="810260"/>
                </a:xfrm>
                <a:prstGeom prst="rect">
                  <a:avLst/>
                </a:prstGeom>
                <a:noFill/>
              </p:spPr>
              <p:txBody>
                <a:bodyPr wrap="square" rtlCol="0">
                  <a:spAutoFit/>
                </a:bodyPr>
                <a:lstStyle/>
                <a:p>
                  <a:pPr algn="ctr">
                    <a:lnSpc>
                      <a:spcPct val="130000"/>
                    </a:lnSpc>
                  </a:pPr>
                  <a:r>
                    <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rPr>
                    <a:t>设计问卷及分发</a:t>
                  </a:r>
                  <a:endPar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endParaRPr>
                </a:p>
                <a:p>
                  <a:pPr algn="ctr">
                    <a:lnSpc>
                      <a:spcPct val="130000"/>
                    </a:lnSpc>
                  </a:pPr>
                  <a:r>
                    <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rPr>
                    <a:t>（2023.3.18-2023.5.18）</a:t>
                  </a:r>
                  <a:endPar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cxnSp>
              <p:nvCxnSpPr>
                <p:cNvPr id="34" name="直接箭头连接符 33"/>
                <p:cNvCxnSpPr/>
                <p:nvPr/>
              </p:nvCxnSpPr>
              <p:spPr>
                <a:xfrm>
                  <a:off x="2001929" y="3611028"/>
                  <a:ext cx="0" cy="692150"/>
                </a:xfrm>
                <a:prstGeom prst="straightConnector1">
                  <a:avLst/>
                </a:prstGeom>
                <a:ln w="28575">
                  <a:solidFill>
                    <a:srgbClr val="B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组合 2"/>
          <p:cNvGrpSpPr/>
          <p:nvPr/>
        </p:nvGrpSpPr>
        <p:grpSpPr>
          <a:xfrm>
            <a:off x="2021651" y="2588609"/>
            <a:ext cx="813308" cy="862106"/>
            <a:chOff x="1466723" y="2538150"/>
            <a:chExt cx="813308" cy="862106"/>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723" y="2538150"/>
              <a:ext cx="813308" cy="862106"/>
            </a:xfrm>
            <a:prstGeom prst="rect">
              <a:avLst/>
            </a:prstGeom>
          </p:spPr>
        </p:pic>
        <p:sp>
          <p:nvSpPr>
            <p:cNvPr id="42" name="文本框 41"/>
            <p:cNvSpPr txBox="1"/>
            <p:nvPr/>
          </p:nvSpPr>
          <p:spPr>
            <a:xfrm>
              <a:off x="1619140" y="2733581"/>
              <a:ext cx="508473" cy="521970"/>
            </a:xfrm>
            <a:prstGeom prst="rect">
              <a:avLst/>
            </a:prstGeom>
            <a:noFill/>
          </p:spPr>
          <p:txBody>
            <a:bodyPr wrap="squar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2800" b="0" dirty="0">
                  <a:solidFill>
                    <a:srgbClr val="B32E35"/>
                  </a:solidFill>
                  <a:sym typeface="汉仪尚巍手书W" panose="00020600040101010101" pitchFamily="18" charset="-122"/>
                </a:rPr>
                <a:t>01</a:t>
              </a:r>
              <a:endParaRPr lang="zh-CN" altLang="en-US" sz="2800" b="0" dirty="0">
                <a:solidFill>
                  <a:srgbClr val="B32E35"/>
                </a:solidFill>
                <a:sym typeface="汉仪尚巍手书W" panose="00020600040101010101" pitchFamily="18" charset="-122"/>
              </a:endParaRPr>
            </a:p>
          </p:txBody>
        </p:sp>
      </p:grpSp>
      <p:grpSp>
        <p:nvGrpSpPr>
          <p:cNvPr id="44" name="组合 43"/>
          <p:cNvGrpSpPr/>
          <p:nvPr/>
        </p:nvGrpSpPr>
        <p:grpSpPr>
          <a:xfrm>
            <a:off x="4370705" y="1939610"/>
            <a:ext cx="813308" cy="862106"/>
            <a:chOff x="1466723" y="2538150"/>
            <a:chExt cx="813308" cy="862106"/>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723" y="2538150"/>
              <a:ext cx="813308" cy="862106"/>
            </a:xfrm>
            <a:prstGeom prst="rect">
              <a:avLst/>
            </a:prstGeom>
          </p:spPr>
        </p:pic>
        <p:sp>
          <p:nvSpPr>
            <p:cNvPr id="46" name="文本框 45"/>
            <p:cNvSpPr txBox="1"/>
            <p:nvPr/>
          </p:nvSpPr>
          <p:spPr>
            <a:xfrm>
              <a:off x="1578263" y="2733581"/>
              <a:ext cx="590226" cy="521970"/>
            </a:xfrm>
            <a:prstGeom prst="rect">
              <a:avLst/>
            </a:prstGeom>
            <a:noFill/>
          </p:spPr>
          <p:txBody>
            <a:bodyPr wrap="squar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2800" b="0" dirty="0" smtClean="0">
                  <a:solidFill>
                    <a:srgbClr val="B32E35"/>
                  </a:solidFill>
                  <a:sym typeface="汉仪尚巍手书W" panose="00020600040101010101" pitchFamily="18" charset="-122"/>
                </a:rPr>
                <a:t>02</a:t>
              </a:r>
              <a:endParaRPr lang="zh-CN" altLang="en-US" sz="2800" b="0" dirty="0">
                <a:solidFill>
                  <a:srgbClr val="B32E35"/>
                </a:solidFill>
                <a:sym typeface="汉仪尚巍手书W" panose="00020600040101010101" pitchFamily="18" charset="-122"/>
              </a:endParaRPr>
            </a:p>
          </p:txBody>
        </p:sp>
      </p:grpSp>
      <p:grpSp>
        <p:nvGrpSpPr>
          <p:cNvPr id="50" name="组合 49"/>
          <p:cNvGrpSpPr/>
          <p:nvPr/>
        </p:nvGrpSpPr>
        <p:grpSpPr>
          <a:xfrm>
            <a:off x="6872732" y="2116655"/>
            <a:ext cx="3556635" cy="1332790"/>
            <a:chOff x="1736598" y="2067466"/>
            <a:chExt cx="3556635" cy="1332790"/>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6598" y="2538150"/>
              <a:ext cx="813308" cy="862106"/>
            </a:xfrm>
            <a:prstGeom prst="rect">
              <a:avLst/>
            </a:prstGeom>
          </p:spPr>
        </p:pic>
        <p:sp>
          <p:nvSpPr>
            <p:cNvPr id="52" name="文本框 51"/>
            <p:cNvSpPr txBox="1"/>
            <p:nvPr/>
          </p:nvSpPr>
          <p:spPr>
            <a:xfrm>
              <a:off x="4669028" y="2067466"/>
              <a:ext cx="624205" cy="521970"/>
            </a:xfrm>
            <a:prstGeom prst="rect">
              <a:avLst/>
            </a:prstGeom>
            <a:noFill/>
          </p:spPr>
          <p:txBody>
            <a:bodyPr wrap="squar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2800" b="0" dirty="0" smtClean="0">
                  <a:solidFill>
                    <a:srgbClr val="B32E35"/>
                  </a:solidFill>
                  <a:sym typeface="汉仪尚巍手书W" panose="00020600040101010101" pitchFamily="18" charset="-122"/>
                </a:rPr>
                <a:t>04</a:t>
              </a:r>
              <a:endParaRPr lang="zh-CN" altLang="en-US" sz="2800" b="0" dirty="0">
                <a:solidFill>
                  <a:srgbClr val="B32E35"/>
                </a:solidFill>
                <a:sym typeface="汉仪尚巍手书W" panose="00020600040101010101" pitchFamily="18" charset="-122"/>
              </a:endParaRPr>
            </a:p>
          </p:txBody>
        </p:sp>
      </p:grpSp>
      <p:cxnSp>
        <p:nvCxnSpPr>
          <p:cNvPr id="2" name="直接箭头连接符 1"/>
          <p:cNvCxnSpPr/>
          <p:nvPr>
            <p:custDataLst>
              <p:tags r:id="rId4"/>
            </p:custDataLst>
          </p:nvPr>
        </p:nvCxnSpPr>
        <p:spPr>
          <a:xfrm>
            <a:off x="10086151" y="3593906"/>
            <a:ext cx="0" cy="1315720"/>
          </a:xfrm>
          <a:prstGeom prst="straightConnector1">
            <a:avLst/>
          </a:prstGeom>
          <a:ln w="28575">
            <a:solidFill>
              <a:srgbClr val="B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5"/>
            </p:custDataLst>
          </p:nvPr>
        </p:nvPicPr>
        <p:blipFill>
          <a:blip r:embed="rId3" cstate="print">
            <a:extLst>
              <a:ext uri="{28A0092B-C50C-407E-A947-70E740481C1C}">
                <a14:useLocalDpi xmlns:a14="http://schemas.microsoft.com/office/drawing/2010/main" val="0"/>
              </a:ext>
            </a:extLst>
          </a:blip>
          <a:stretch>
            <a:fillRect/>
          </a:stretch>
        </p:blipFill>
        <p:spPr>
          <a:xfrm>
            <a:off x="9679305" y="1901510"/>
            <a:ext cx="813308" cy="862106"/>
          </a:xfrm>
          <a:prstGeom prst="rect">
            <a:avLst/>
          </a:prstGeom>
        </p:spPr>
      </p:pic>
      <p:sp>
        <p:nvSpPr>
          <p:cNvPr id="7" name="文本框 6"/>
          <p:cNvSpPr txBox="1"/>
          <p:nvPr>
            <p:custDataLst>
              <p:tags r:id="rId6"/>
            </p:custDataLst>
          </p:nvPr>
        </p:nvSpPr>
        <p:spPr>
          <a:xfrm>
            <a:off x="7024099" y="2784040"/>
            <a:ext cx="561372" cy="521970"/>
          </a:xfrm>
          <a:prstGeom prst="rect">
            <a:avLst/>
          </a:prstGeom>
          <a:noFill/>
        </p:spPr>
        <p:txBody>
          <a:bodyPr wrap="square" rtlCol="0">
            <a:spAutoFit/>
          </a:bodyPr>
          <a:lstStyle>
            <a:defPPr>
              <a:defRPr lang="zh-CN"/>
            </a:defPPr>
            <a:lvl1pPr algn="ctr">
              <a:defRPr sz="3600" b="1">
                <a:solidFill>
                  <a:srgbClr val="FDF7EA"/>
                </a:soli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r>
              <a:rPr lang="en-US" altLang="zh-CN" sz="2800" b="0" dirty="0" smtClean="0">
                <a:solidFill>
                  <a:srgbClr val="B32E35"/>
                </a:solidFill>
                <a:sym typeface="汉仪尚巍手书W" panose="00020600040101010101" pitchFamily="18" charset="-122"/>
              </a:rPr>
              <a:t>03</a:t>
            </a:r>
            <a:endParaRPr lang="zh-CN" altLang="en-US" sz="2800" b="0" dirty="0">
              <a:solidFill>
                <a:srgbClr val="B32E35"/>
              </a:solidFill>
              <a:sym typeface="汉仪尚巍手书W" panose="00020600040101010101" pitchFamily="18" charset="-122"/>
            </a:endParaRPr>
          </a:p>
        </p:txBody>
      </p:sp>
      <p:sp>
        <p:nvSpPr>
          <p:cNvPr id="9" name="文本框 8"/>
          <p:cNvSpPr txBox="1"/>
          <p:nvPr>
            <p:custDataLst>
              <p:tags r:id="rId7"/>
            </p:custDataLst>
          </p:nvPr>
        </p:nvSpPr>
        <p:spPr>
          <a:xfrm>
            <a:off x="8462905" y="2752125"/>
            <a:ext cx="3255010" cy="810260"/>
          </a:xfrm>
          <a:prstGeom prst="rect">
            <a:avLst/>
          </a:prstGeom>
          <a:noFill/>
        </p:spPr>
        <p:txBody>
          <a:bodyPr wrap="square" rtlCol="0">
            <a:spAutoFit/>
          </a:bodyPr>
          <a:p>
            <a:pPr algn="ctr">
              <a:lnSpc>
                <a:spcPct val="130000"/>
              </a:lnSpc>
            </a:pPr>
            <a:r>
              <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rPr>
              <a:t>数据分析、撰写并修改调查报告（2023.5.18-5.</a:t>
            </a:r>
            <a:r>
              <a:rPr lang="en-US" altLang="zh-CN" b="1" dirty="0">
                <a:latin typeface="汉仪全唐诗简" panose="00020600040101010101" pitchFamily="18" charset="-122"/>
                <a:ea typeface="汉仪全唐诗简" panose="00020600040101010101" pitchFamily="18" charset="-122"/>
                <a:cs typeface="汉仪全唐诗简" panose="00020600040101010101" pitchFamily="18" charset="-122"/>
              </a:rPr>
              <a:t>30</a:t>
            </a:r>
            <a:r>
              <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rPr>
              <a:t>）	</a:t>
            </a:r>
            <a:endParaRPr lang="zh-CN" altLang="en-US" b="1" dirty="0">
              <a:latin typeface="汉仪全唐诗简" panose="00020600040101010101" pitchFamily="18" charset="-122"/>
              <a:ea typeface="汉仪全唐诗简" panose="00020600040101010101" pitchFamily="18" charset="-122"/>
              <a:cs typeface="汉仪全唐诗简"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1"/>
          <a:stretch>
            <a:fillRect/>
          </a:stretch>
        </p:blipFill>
        <p:spPr>
          <a:xfrm>
            <a:off x="-13542" y="0"/>
            <a:ext cx="12219084" cy="6896100"/>
          </a:xfrm>
          <a:prstGeom prst="rect">
            <a:avLst/>
          </a:prstGeom>
        </p:spPr>
      </p:pic>
      <p:grpSp>
        <p:nvGrpSpPr>
          <p:cNvPr id="5" name="组合 4"/>
          <p:cNvGrpSpPr/>
          <p:nvPr/>
        </p:nvGrpSpPr>
        <p:grpSpPr>
          <a:xfrm>
            <a:off x="4368800" y="359449"/>
            <a:ext cx="3454400" cy="935425"/>
            <a:chOff x="4368800" y="359449"/>
            <a:chExt cx="3454400" cy="935425"/>
          </a:xfrm>
        </p:grpSpPr>
        <p:sp>
          <p:nvSpPr>
            <p:cNvPr id="10" name="文本框 9"/>
            <p:cNvSpPr txBox="1"/>
            <p:nvPr/>
          </p:nvSpPr>
          <p:spPr>
            <a:xfrm>
              <a:off x="4886978" y="359449"/>
              <a:ext cx="2418080" cy="768350"/>
            </a:xfrm>
            <a:prstGeom prst="rect">
              <a:avLst/>
            </a:prstGeom>
            <a:noFill/>
          </p:spPr>
          <p:txBody>
            <a:bodyPr wrap="non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400" dirty="0" smtClean="0">
                  <a:solidFill>
                    <a:srgbClr val="C00000"/>
                  </a:solidFill>
                  <a:sym typeface="汉仪尚巍手书W" panose="00020600040101010101" pitchFamily="18" charset="-122"/>
                </a:rPr>
                <a:t>实践</a:t>
              </a:r>
              <a:r>
                <a:rPr lang="zh-CN" altLang="en-US" sz="4400" dirty="0" smtClean="0">
                  <a:solidFill>
                    <a:srgbClr val="C00000"/>
                  </a:solidFill>
                  <a:sym typeface="汉仪尚巍手书W" panose="00020600040101010101" pitchFamily="18" charset="-122"/>
                </a:rPr>
                <a:t>掠影</a:t>
              </a:r>
              <a:endParaRPr lang="zh-CN" altLang="en-US" sz="4400" dirty="0" smtClean="0">
                <a:solidFill>
                  <a:srgbClr val="C00000"/>
                </a:solidFill>
                <a:sym typeface="汉仪尚巍手书W" panose="00020600040101010101" pitchFamily="18"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800" y="1116790"/>
              <a:ext cx="3454400" cy="178084"/>
            </a:xfrm>
            <a:prstGeom prst="rect">
              <a:avLst/>
            </a:prstGeom>
          </p:spPr>
        </p:pic>
      </p:grpSp>
      <p:pic>
        <p:nvPicPr>
          <p:cNvPr id="6" name="图片 6"/>
          <p:cNvPicPr>
            <a:picLocks noChangeAspect="1"/>
          </p:cNvPicPr>
          <p:nvPr>
            <p:custDataLst>
              <p:tags r:id="rId3"/>
            </p:custDataLst>
          </p:nvPr>
        </p:nvPicPr>
        <p:blipFill>
          <a:blip r:embed="rId4"/>
          <a:stretch>
            <a:fillRect/>
          </a:stretch>
        </p:blipFill>
        <p:spPr>
          <a:xfrm>
            <a:off x="1640205" y="1632585"/>
            <a:ext cx="3663315" cy="2048510"/>
          </a:xfrm>
          <a:prstGeom prst="rect">
            <a:avLst/>
          </a:prstGeom>
          <a:noFill/>
          <a:ln>
            <a:noFill/>
          </a:ln>
        </p:spPr>
      </p:pic>
      <p:pic>
        <p:nvPicPr>
          <p:cNvPr id="110" name="图片 8"/>
          <p:cNvPicPr>
            <a:picLocks noChangeAspect="1"/>
          </p:cNvPicPr>
          <p:nvPr>
            <p:custDataLst>
              <p:tags r:id="rId5"/>
            </p:custDataLst>
          </p:nvPr>
        </p:nvPicPr>
        <p:blipFill>
          <a:blip r:embed="rId6"/>
          <a:stretch>
            <a:fillRect/>
          </a:stretch>
        </p:blipFill>
        <p:spPr>
          <a:xfrm>
            <a:off x="6933565" y="1632585"/>
            <a:ext cx="3663950" cy="2048510"/>
          </a:xfrm>
          <a:prstGeom prst="rect">
            <a:avLst/>
          </a:prstGeom>
          <a:noFill/>
          <a:ln>
            <a:noFill/>
          </a:ln>
        </p:spPr>
      </p:pic>
      <p:pic>
        <p:nvPicPr>
          <p:cNvPr id="109" name="图片 7"/>
          <p:cNvPicPr>
            <a:picLocks noChangeAspect="1"/>
          </p:cNvPicPr>
          <p:nvPr>
            <p:custDataLst>
              <p:tags r:id="rId7"/>
            </p:custDataLst>
          </p:nvPr>
        </p:nvPicPr>
        <p:blipFill>
          <a:blip r:embed="rId8"/>
          <a:stretch>
            <a:fillRect/>
          </a:stretch>
        </p:blipFill>
        <p:spPr>
          <a:xfrm>
            <a:off x="1640205" y="4124325"/>
            <a:ext cx="3668395" cy="2063750"/>
          </a:xfrm>
          <a:prstGeom prst="rect">
            <a:avLst/>
          </a:prstGeom>
          <a:noFill/>
          <a:ln>
            <a:noFill/>
          </a:ln>
        </p:spPr>
      </p:pic>
      <p:pic>
        <p:nvPicPr>
          <p:cNvPr id="106" name="图片 4"/>
          <p:cNvPicPr>
            <a:picLocks noChangeAspect="1"/>
          </p:cNvPicPr>
          <p:nvPr>
            <p:custDataLst>
              <p:tags r:id="rId9"/>
            </p:custDataLst>
          </p:nvPr>
        </p:nvPicPr>
        <p:blipFill>
          <a:blip r:embed="rId10"/>
          <a:stretch>
            <a:fillRect/>
          </a:stretch>
        </p:blipFill>
        <p:spPr>
          <a:xfrm>
            <a:off x="6928485" y="4124325"/>
            <a:ext cx="3669030" cy="20612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4721" r="16773" b="15866"/>
          <a:stretch>
            <a:fillRect/>
          </a:stretch>
        </p:blipFill>
        <p:spPr>
          <a:xfrm>
            <a:off x="-50800" y="-25400"/>
            <a:ext cx="12242800" cy="6883400"/>
          </a:xfrm>
          <a:prstGeom prst="rect">
            <a:avLst/>
          </a:prstGeom>
        </p:spPr>
      </p:pic>
      <p:grpSp>
        <p:nvGrpSpPr>
          <p:cNvPr id="21" name="组合 20"/>
          <p:cNvGrpSpPr/>
          <p:nvPr/>
        </p:nvGrpSpPr>
        <p:grpSpPr>
          <a:xfrm>
            <a:off x="3068955" y="1416050"/>
            <a:ext cx="6391275" cy="1751697"/>
            <a:chOff x="3068955" y="2066732"/>
            <a:chExt cx="6391275" cy="1751697"/>
          </a:xfrm>
        </p:grpSpPr>
        <p:sp>
          <p:nvSpPr>
            <p:cNvPr id="22" name="文本框 21"/>
            <p:cNvSpPr txBox="1"/>
            <p:nvPr/>
          </p:nvSpPr>
          <p:spPr>
            <a:xfrm>
              <a:off x="5218196" y="2066732"/>
              <a:ext cx="1755609" cy="646331"/>
            </a:xfrm>
            <a:prstGeom prst="rect">
              <a:avLst/>
            </a:prstGeom>
            <a:noFill/>
          </p:spPr>
          <p:txBody>
            <a:bodyPr wrap="none" rtlCol="0">
              <a:spAutoFit/>
            </a:bodyPr>
            <a:lstStyle/>
            <a:p>
              <a:r>
                <a:rPr lang="zh-CN" altLang="en-US" sz="3600" dirty="0" smtClean="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第</a:t>
              </a:r>
              <a:r>
                <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三</a:t>
              </a:r>
              <a:r>
                <a:rPr lang="zh-CN" altLang="en-US" sz="3600" dirty="0" smtClean="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rPr>
                <a:t>部分</a:t>
              </a:r>
              <a:endParaRPr lang="zh-CN" altLang="en-US" sz="3600" dirty="0">
                <a:solidFill>
                  <a:srgbClr val="B32E35"/>
                </a:solidFill>
                <a:latin typeface="字体圈欣意冠黑体" panose="00000500000000000000" pitchFamily="2" charset="-122"/>
                <a:ea typeface="字体圈欣意冠黑体" panose="00000500000000000000" pitchFamily="2" charset="-122"/>
                <a:cs typeface="汉仪全唐诗简" panose="00020600040101010101" pitchFamily="18" charset="-122"/>
              </a:endParaRPr>
            </a:p>
          </p:txBody>
        </p:sp>
        <p:sp>
          <p:nvSpPr>
            <p:cNvPr id="27" name="文本框 26"/>
            <p:cNvSpPr txBox="1"/>
            <p:nvPr/>
          </p:nvSpPr>
          <p:spPr>
            <a:xfrm>
              <a:off x="3068955" y="2724592"/>
              <a:ext cx="6391275" cy="829945"/>
            </a:xfrm>
            <a:prstGeom prst="rect">
              <a:avLst/>
            </a:prstGeom>
            <a:noFill/>
          </p:spPr>
          <p:txBody>
            <a:bodyPr wrap="square" rtlCol="0">
              <a:spAutoFit/>
            </a:bodyPr>
            <a:lstStyle>
              <a:defPPr>
                <a:defRPr lang="zh-CN"/>
              </a:defPPr>
              <a:lvl1pPr>
                <a:defRPr sz="8800">
                  <a:gradFill>
                    <a:gsLst>
                      <a:gs pos="57000">
                        <a:srgbClr val="B32E35"/>
                      </a:gs>
                      <a:gs pos="100000">
                        <a:schemeClr val="accent4">
                          <a:lumMod val="75000"/>
                        </a:schemeClr>
                      </a:gs>
                    </a:gsLst>
                    <a:lin ang="5400000" scaled="1"/>
                  </a:gradFill>
                  <a:latin typeface="汉仪尚巍手书W" panose="00020600040101010101" pitchFamily="18" charset="-122"/>
                  <a:ea typeface="汉仪尚巍手书W" panose="00020600040101010101" pitchFamily="18" charset="-122"/>
                  <a:cs typeface="汉仪全唐诗简" panose="00020600040101010101" pitchFamily="18" charset="-122"/>
                </a:defRPr>
              </a:lvl1pPr>
            </a:lstStyle>
            <a:p>
              <a:pPr algn="ctr"/>
              <a:r>
                <a:rPr lang="zh-CN" altLang="en-US" sz="4800" dirty="0" smtClean="0">
                  <a:solidFill>
                    <a:srgbClr val="C00000"/>
                  </a:solidFill>
                  <a:sym typeface="汉仪尚巍手书W" panose="00020600040101010101" pitchFamily="18" charset="-122"/>
                </a:rPr>
                <a:t>实践成果</a:t>
              </a:r>
              <a:endParaRPr lang="zh-CN" altLang="en-US" sz="4800" dirty="0" smtClean="0">
                <a:solidFill>
                  <a:srgbClr val="C00000"/>
                </a:solidFill>
                <a:sym typeface="汉仪尚巍手书W" panose="00020600040101010101" pitchFamily="18" charset="-122"/>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659325" y="3567196"/>
              <a:ext cx="4873351" cy="25123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840,&quot;width&quot;:1928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10840,&quot;width&quot;:1928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COMMONDATA" val="eyJjb3VudCI6OCwiaGRpZCI6IjAxNjYwZjczZWM3YzBiMTgyZDA4MTY0NTk0ZjI0OTM1IiwidXNlckNvdW50Ijo4fQ=="/>
  <p:tag name="KSO_WPP_MARK_KEY" val="0985983d-50fa-4466-ac66-e574cef39806"/>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全唐诗简"/>
        <a:ea typeface=""/>
        <a:cs typeface=""/>
        <a:font script="Jpan" typeface="游ゴシック Light"/>
        <a:font script="Hang" typeface="맑은 고딕"/>
        <a:font script="Hans" typeface="汉仪全唐诗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全唐诗简"/>
        <a:ea typeface=""/>
        <a:cs typeface=""/>
        <a:font script="Jpan" typeface="游ゴシック"/>
        <a:font script="Hang" typeface="맑은 고딕"/>
        <a:font script="Hans" typeface="汉仪全唐诗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全唐诗简"/>
        <a:ea typeface=""/>
        <a:cs typeface=""/>
        <a:font script="Jpan" typeface="游ゴシック Light"/>
        <a:font script="Hang" typeface="맑은 고딕"/>
        <a:font script="Hans" typeface="汉仪全唐诗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全唐诗简"/>
        <a:ea typeface=""/>
        <a:cs typeface=""/>
        <a:font script="Jpan" typeface="游ゴシック"/>
        <a:font script="Hang" typeface="맑은 고딕"/>
        <a:font script="Hans" typeface="汉仪全唐诗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全唐诗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汉仪全唐诗简"/>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2631</Words>
  <Application>WPS 演示</Application>
  <PresentationFormat>宽屏</PresentationFormat>
  <Paragraphs>201</Paragraphs>
  <Slides>25</Slides>
  <Notes>1</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汉仪全唐诗简</vt:lpstr>
      <vt:lpstr>汉仪尚巍手书W</vt:lpstr>
      <vt:lpstr>汉仪长宋简</vt:lpstr>
      <vt:lpstr>阿里巴巴普惠体 B</vt:lpstr>
      <vt:lpstr>字体圈欣意冠黑体</vt:lpstr>
      <vt:lpstr>微软雅黑</vt:lpstr>
      <vt:lpstr>Arial Unicode MS</vt:lpstr>
      <vt:lpstr>汉仪迪升英雄体W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胥清</dc:creator>
  <cp:lastModifiedBy>氧化氢</cp:lastModifiedBy>
  <cp:revision>57</cp:revision>
  <dcterms:created xsi:type="dcterms:W3CDTF">2022-07-12T06:10:00Z</dcterms:created>
  <dcterms:modified xsi:type="dcterms:W3CDTF">2023-07-04T15:36:15Z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8DCD8BEF392940E589923B7968B0ACEB_11</vt:lpwstr>
  </property>
  <property fmtid="{D5CDD505-2E9C-101B-9397-08002B2CF9AE}" pid="3" name="KSOProductBuildVer">
    <vt:lpwstr>2052-11.1.0.14309</vt:lpwstr>
  </property>
  <property fmtid="{D5CDD505-2E9C-101B-9397-08002B2CF9AE}" pid="4" name="KSOTemplateUUID">
    <vt:lpwstr>v1.0_mb_LbxxVWEFKUaUXsKd94OT+A==</vt:lpwstr>
  </property>
</Properties>
</file>